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110"/>
  </p:notesMasterIdLst>
  <p:handoutMasterIdLst>
    <p:handoutMasterId r:id="rId111"/>
  </p:handoutMasterIdLst>
  <p:sldIdLst>
    <p:sldId id="827" r:id="rId2"/>
    <p:sldId id="1219" r:id="rId3"/>
    <p:sldId id="1220" r:id="rId4"/>
    <p:sldId id="1221" r:id="rId5"/>
    <p:sldId id="1245" r:id="rId6"/>
    <p:sldId id="1246" r:id="rId7"/>
    <p:sldId id="933" r:id="rId8"/>
    <p:sldId id="1248" r:id="rId9"/>
    <p:sldId id="1249" r:id="rId10"/>
    <p:sldId id="1272" r:id="rId11"/>
    <p:sldId id="1273" r:id="rId12"/>
    <p:sldId id="1333" r:id="rId13"/>
    <p:sldId id="1334" r:id="rId14"/>
    <p:sldId id="1335" r:id="rId15"/>
    <p:sldId id="1336" r:id="rId16"/>
    <p:sldId id="1337" r:id="rId17"/>
    <p:sldId id="1340" r:id="rId18"/>
    <p:sldId id="1342" r:id="rId19"/>
    <p:sldId id="1343" r:id="rId20"/>
    <p:sldId id="1344" r:id="rId21"/>
    <p:sldId id="1345" r:id="rId22"/>
    <p:sldId id="1346" r:id="rId23"/>
    <p:sldId id="1347" r:id="rId24"/>
    <p:sldId id="1348" r:id="rId25"/>
    <p:sldId id="1349" r:id="rId26"/>
    <p:sldId id="1275" r:id="rId27"/>
    <p:sldId id="1276" r:id="rId28"/>
    <p:sldId id="1277" r:id="rId29"/>
    <p:sldId id="1278" r:id="rId30"/>
    <p:sldId id="1279" r:id="rId31"/>
    <p:sldId id="1280" r:id="rId32"/>
    <p:sldId id="1281" r:id="rId33"/>
    <p:sldId id="1282" r:id="rId34"/>
    <p:sldId id="1283" r:id="rId35"/>
    <p:sldId id="1284" r:id="rId36"/>
    <p:sldId id="1285" r:id="rId37"/>
    <p:sldId id="1286" r:id="rId38"/>
    <p:sldId id="1287" r:id="rId39"/>
    <p:sldId id="1289" r:id="rId40"/>
    <p:sldId id="1251" r:id="rId41"/>
    <p:sldId id="1250" r:id="rId42"/>
    <p:sldId id="1252" r:id="rId43"/>
    <p:sldId id="1253" r:id="rId44"/>
    <p:sldId id="1254" r:id="rId45"/>
    <p:sldId id="1255" r:id="rId46"/>
    <p:sldId id="1256" r:id="rId47"/>
    <p:sldId id="1257" r:id="rId48"/>
    <p:sldId id="1258" r:id="rId49"/>
    <p:sldId id="1259" r:id="rId50"/>
    <p:sldId id="1260" r:id="rId51"/>
    <p:sldId id="1261" r:id="rId52"/>
    <p:sldId id="1262" r:id="rId53"/>
    <p:sldId id="1263" r:id="rId54"/>
    <p:sldId id="1265" r:id="rId55"/>
    <p:sldId id="1266" r:id="rId56"/>
    <p:sldId id="1267" r:id="rId57"/>
    <p:sldId id="1268" r:id="rId58"/>
    <p:sldId id="1353" r:id="rId59"/>
    <p:sldId id="1354" r:id="rId60"/>
    <p:sldId id="1355" r:id="rId61"/>
    <p:sldId id="1383" r:id="rId62"/>
    <p:sldId id="1384" r:id="rId63"/>
    <p:sldId id="1385" r:id="rId64"/>
    <p:sldId id="1386" r:id="rId65"/>
    <p:sldId id="1387" r:id="rId66"/>
    <p:sldId id="1388" r:id="rId67"/>
    <p:sldId id="1389" r:id="rId68"/>
    <p:sldId id="1390" r:id="rId69"/>
    <p:sldId id="1391" r:id="rId70"/>
    <p:sldId id="1392" r:id="rId71"/>
    <p:sldId id="1393" r:id="rId72"/>
    <p:sldId id="1394" r:id="rId73"/>
    <p:sldId id="1395" r:id="rId74"/>
    <p:sldId id="1396" r:id="rId75"/>
    <p:sldId id="1356" r:id="rId76"/>
    <p:sldId id="1357" r:id="rId77"/>
    <p:sldId id="1358" r:id="rId78"/>
    <p:sldId id="1359" r:id="rId79"/>
    <p:sldId id="1360" r:id="rId80"/>
    <p:sldId id="1361" r:id="rId81"/>
    <p:sldId id="1362" r:id="rId82"/>
    <p:sldId id="1363" r:id="rId83"/>
    <p:sldId id="1364" r:id="rId84"/>
    <p:sldId id="1365" r:id="rId85"/>
    <p:sldId id="1366" r:id="rId86"/>
    <p:sldId id="1369" r:id="rId87"/>
    <p:sldId id="1370" r:id="rId88"/>
    <p:sldId id="1371" r:id="rId89"/>
    <p:sldId id="1368" r:id="rId90"/>
    <p:sldId id="1367" r:id="rId91"/>
    <p:sldId id="1269" r:id="rId92"/>
    <p:sldId id="1271" r:id="rId93"/>
    <p:sldId id="1304" r:id="rId94"/>
    <p:sldId id="1372" r:id="rId95"/>
    <p:sldId id="1373" r:id="rId96"/>
    <p:sldId id="1374" r:id="rId97"/>
    <p:sldId id="1375" r:id="rId98"/>
    <p:sldId id="1376" r:id="rId99"/>
    <p:sldId id="1377" r:id="rId100"/>
    <p:sldId id="1378" r:id="rId101"/>
    <p:sldId id="1380" r:id="rId102"/>
    <p:sldId id="1379" r:id="rId103"/>
    <p:sldId id="1381" r:id="rId104"/>
    <p:sldId id="1382" r:id="rId105"/>
    <p:sldId id="1230" r:id="rId106"/>
    <p:sldId id="1234" r:id="rId107"/>
    <p:sldId id="1233" r:id="rId108"/>
    <p:sldId id="1397" r:id="rId109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rgbClr val="00000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3113" userDrawn="1">
          <p15:clr>
            <a:srgbClr val="A4A3A4"/>
          </p15:clr>
        </p15:guide>
        <p15:guide id="4" pos="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2">
          <p15:clr>
            <a:srgbClr val="A4A3A4"/>
          </p15:clr>
        </p15:guide>
        <p15:guide id="2" pos="3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D9D9"/>
    <a:srgbClr val="35C9C5"/>
    <a:srgbClr val="FFFFCC"/>
    <a:srgbClr val="99CCFF"/>
    <a:srgbClr val="008080"/>
    <a:srgbClr val="9966FF"/>
    <a:srgbClr val="000000"/>
    <a:srgbClr val="FF9966"/>
    <a:srgbClr val="FF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3880" autoAdjust="0"/>
  </p:normalViewPr>
  <p:slideViewPr>
    <p:cSldViewPr showGuides="1">
      <p:cViewPr varScale="1">
        <p:scale>
          <a:sx n="102" d="100"/>
          <a:sy n="102" d="100"/>
        </p:scale>
        <p:origin x="672" y="84"/>
      </p:cViewPr>
      <p:guideLst>
        <p:guide orient="horz" pos="1253"/>
        <p:guide orient="horz" pos="1026"/>
        <p:guide orient="horz" pos="3113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1326" y="1182"/>
      </p:cViewPr>
      <p:guideLst>
        <p:guide orient="horz" pos="2162"/>
        <p:guide pos="3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4798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t" anchorCtr="0" compatLnSpc="1">
            <a:prstTxWarp prst="textNoShape">
              <a:avLst/>
            </a:prstTxWarp>
          </a:bodyPr>
          <a:lstStyle>
            <a:lvl1pPr algn="l" defTabSz="906463" eaLnBrk="0" latinLnBrk="0" hangingPunct="0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-1588"/>
            <a:ext cx="29479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t" anchorCtr="0" compatLnSpc="1">
            <a:prstTxWarp prst="textNoShape">
              <a:avLst/>
            </a:prstTxWarp>
          </a:bodyPr>
          <a:lstStyle>
            <a:lvl1pPr algn="r" defTabSz="906463" eaLnBrk="0" latinLnBrk="0" hangingPunct="0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61500"/>
            <a:ext cx="29479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b" anchorCtr="0" compatLnSpc="1">
            <a:prstTxWarp prst="textNoShape">
              <a:avLst/>
            </a:prstTxWarp>
          </a:bodyPr>
          <a:lstStyle>
            <a:lvl1pPr algn="l" defTabSz="906463" eaLnBrk="0" latinLnBrk="0" hangingPunct="0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9263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4798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t" anchorCtr="0" compatLnSpc="1">
            <a:prstTxWarp prst="textNoShape">
              <a:avLst/>
            </a:prstTxWarp>
          </a:bodyPr>
          <a:lstStyle>
            <a:lvl1pPr algn="l" defTabSz="755650" eaLnBrk="1" latinLnBrk="0" hangingPunct="1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-1588"/>
            <a:ext cx="29479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t" anchorCtr="0" compatLnSpc="1">
            <a:prstTxWarp prst="textNoShape">
              <a:avLst/>
            </a:prstTxWarp>
          </a:bodyPr>
          <a:lstStyle>
            <a:lvl1pPr algn="r" defTabSz="755650" eaLnBrk="1" latinLnBrk="0" hangingPunct="1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61500"/>
            <a:ext cx="29479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b" anchorCtr="0" compatLnSpc="1">
            <a:prstTxWarp prst="textNoShape">
              <a:avLst/>
            </a:prstTxWarp>
          </a:bodyPr>
          <a:lstStyle>
            <a:lvl1pPr algn="l" defTabSz="755650" eaLnBrk="1" latinLnBrk="0" hangingPunct="1">
              <a:defRPr sz="1000" i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61500"/>
            <a:ext cx="29479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91" tIns="0" rIns="18891" bIns="0" numCol="1" anchor="b" anchorCtr="0" compatLnSpc="1">
            <a:prstTxWarp prst="textNoShape">
              <a:avLst/>
            </a:prstTxWarp>
          </a:bodyPr>
          <a:lstStyle>
            <a:lvl1pPr algn="r" defTabSz="755650" eaLnBrk="1" hangingPunct="1">
              <a:defRPr sz="1000" 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86F15B45-C7B3-4485-B28C-2B24D74B67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6463"/>
            <a:ext cx="49815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7" tIns="45654" rIns="91307" bIns="45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 Click to edit Master notes styles</a:t>
            </a:r>
          </a:p>
          <a:p>
            <a:pPr lvl="1"/>
            <a:r>
              <a:rPr lang="en-US" altLang="ko-KR" noProof="0" smtClean="0"/>
              <a:t> Second Level</a:t>
            </a:r>
          </a:p>
        </p:txBody>
      </p:sp>
      <p:sp>
        <p:nvSpPr>
          <p:cNvPr id="410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866775"/>
            <a:ext cx="5019675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6327775" y="9510713"/>
            <a:ext cx="401638" cy="3063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307" tIns="45654" rIns="91307" bIns="45654" anchor="ctr">
            <a:spAutoFit/>
          </a:bodyPr>
          <a:lstStyle>
            <a:lvl1pPr defTabSz="906463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06463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06463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06463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06463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fld id="{2A1BD7F0-6EF7-4768-A52D-AF50B1B33D1C}" type="slidenum">
              <a:rPr lang="en-US" altLang="ko-KR" sz="1400" i="1" smtClean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algn="r">
                <a:defRPr/>
              </a:pPr>
              <a:t>‹#›</a:t>
            </a:fld>
            <a:endParaRPr lang="en-US" altLang="ko-KR" sz="1400" i="1" smtClean="0">
              <a:solidFill>
                <a:schemeClr val="tx1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925513" y="4725988"/>
            <a:ext cx="4946650" cy="41751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30274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SzPct val="150000"/>
      <a:buChar char="•"/>
      <a:defRPr kumimoji="1" sz="1600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buSzPct val="100000"/>
      <a:buChar char="•"/>
      <a:defRPr kumimoji="1" sz="1600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F15B45-C7B3-4485-B28C-2B24D74B67F4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765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F15B45-C7B3-4485-B28C-2B24D74B67F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73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F15B45-C7B3-4485-B28C-2B24D74B67F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863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3772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377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377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0"/>
            <a:ext cx="893763" cy="6858000"/>
          </a:xfrm>
          <a:prstGeom prst="rect">
            <a:avLst/>
          </a:prstGeom>
          <a:solidFill>
            <a:srgbClr val="777777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mtClean="0">
              <a:solidFill>
                <a:schemeClr val="tx1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ltGray">
          <a:xfrm>
            <a:off x="0" y="3543300"/>
            <a:ext cx="3622675" cy="122238"/>
          </a:xfrm>
          <a:prstGeom prst="rect">
            <a:avLst/>
          </a:prstGeom>
          <a:solidFill>
            <a:srgbClr val="33333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mtClean="0">
              <a:solidFill>
                <a:schemeClr val="tx1"/>
              </a:solidFill>
            </a:endParaRP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48544" y="2133600"/>
            <a:ext cx="8784976" cy="114300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ko-KR" altLang="en-US" dirty="0"/>
              <a:t>마스터 제목 유형 편집</a:t>
            </a:r>
          </a:p>
        </p:txBody>
      </p:sp>
      <p:sp>
        <p:nvSpPr>
          <p:cNvPr id="342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68450" y="3886200"/>
            <a:ext cx="6934200" cy="2033586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ko-KR" altLang="en-US" dirty="0"/>
              <a:t>마스터 부제목 유형 편집</a:t>
            </a:r>
          </a:p>
        </p:txBody>
      </p:sp>
    </p:spTree>
    <p:extLst>
      <p:ext uri="{BB962C8B-B14F-4D97-AF65-F5344CB8AC3E}">
        <p14:creationId xmlns:p14="http://schemas.microsoft.com/office/powerpoint/2010/main" val="32431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548680"/>
            <a:ext cx="8881814" cy="1051520"/>
          </a:xfrm>
        </p:spPr>
        <p:txBody>
          <a:bodyPr/>
          <a:lstStyle>
            <a:lvl1pPr>
              <a:defRPr sz="400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6496" y="1981199"/>
            <a:ext cx="8856984" cy="4327525"/>
          </a:xfrm>
        </p:spPr>
        <p:txBody>
          <a:bodyPr/>
          <a:lstStyle>
            <a:lvl1pPr>
              <a:defRPr sz="240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effectLst/>
              </a:defRPr>
            </a:lvl2pPr>
            <a:lvl3pPr marL="1143000" indent="-228600">
              <a:buFont typeface="맑은 고딕" panose="020B0503020000020004" pitchFamily="50" charset="-127"/>
              <a:buChar char="√"/>
              <a:defRPr sz="1600">
                <a:effectLst/>
              </a:defRPr>
            </a:lvl3pPr>
            <a:lvl4pPr marL="1600200" indent="-228600">
              <a:buFont typeface="맑은 고딕" panose="020B0503020000020004" pitchFamily="50" charset="-127"/>
              <a:buChar char="–"/>
              <a:defRPr sz="1600">
                <a:effectLst/>
              </a:defRPr>
            </a:lvl4pPr>
            <a:lvl5pPr>
              <a:defRPr sz="1600"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6105525" y="6453188"/>
            <a:ext cx="3136900" cy="323850"/>
          </a:xfrm>
        </p:spPr>
        <p:txBody>
          <a:bodyPr/>
          <a:lstStyle>
            <a:lvl1pPr>
              <a:defRPr sz="1000"/>
            </a:lvl1pPr>
            <a:lvl2pPr lvl="1" algn="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7360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7650" y="457200"/>
            <a:ext cx="84201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742950" y="1981200"/>
            <a:ext cx="8420100" cy="4114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839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5552" y="-27384"/>
            <a:ext cx="986509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유형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409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spcBef>
                <a:spcPct val="50000"/>
              </a:spcBef>
              <a:defRPr sz="140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40998" name="Rectangle 6"/>
          <p:cNvSpPr>
            <a:spLocks noChangeArrowheads="1"/>
          </p:cNvSpPr>
          <p:nvPr/>
        </p:nvSpPr>
        <p:spPr bwMode="gray">
          <a:xfrm>
            <a:off x="-1" y="764704"/>
            <a:ext cx="3622675" cy="122238"/>
          </a:xfrm>
          <a:prstGeom prst="rect">
            <a:avLst/>
          </a:prstGeom>
          <a:solidFill>
            <a:srgbClr val="3333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8" grpId="0" animBg="1" autoUpdateAnimBg="0"/>
    </p:bldLst>
  </p:timing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돋움" pitchFamily="50" charset="-127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돋움" pitchFamily="50" charset="-127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돋움" pitchFamily="50" charset="-127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Monotype Sorts" pitchFamily="2" charset="2"/>
        <a:buChar char="n"/>
        <a:defRPr kumimoji="1" sz="24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80000"/>
        <a:buFont typeface="Monotype Sorts" pitchFamily="2" charset="2"/>
        <a:buChar char="l"/>
        <a:defRPr kumimoji="1" sz="20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60000"/>
        <a:buFont typeface="맑은 고딕" panose="020B0503020000020004" pitchFamily="50" charset="-127"/>
        <a:buChar char="√"/>
        <a:defRPr kumimoji="1" sz="16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kumimoji="1" sz="16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50000"/>
        <a:buFont typeface="Monotype Sorts" pitchFamily="2" charset="2"/>
        <a:buChar char="n"/>
        <a:defRPr kumimoji="1" sz="20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50000"/>
        <a:buFont typeface="Monotype Sorts" pitchFamily="2" charset="2"/>
        <a:buChar char="n"/>
        <a:defRPr kumimoji="1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50000"/>
        <a:buFont typeface="Monotype Sorts" pitchFamily="2" charset="2"/>
        <a:buChar char="n"/>
        <a:defRPr kumimoji="1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50000"/>
        <a:buFont typeface="Monotype Sorts" pitchFamily="2" charset="2"/>
        <a:buChar char="n"/>
        <a:defRPr kumimoji="1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50000"/>
        <a:buFont typeface="Monotype Sorts" pitchFamily="2" charset="2"/>
        <a:buChar char="n"/>
        <a:defRPr kumimoji="1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772816"/>
            <a:ext cx="8138864" cy="1431776"/>
          </a:xfrm>
        </p:spPr>
        <p:txBody>
          <a:bodyPr anchor="ctr"/>
          <a:lstStyle/>
          <a:p>
            <a:pPr algn="ctr" eaLnBrk="1" hangingPunct="1">
              <a:lnSpc>
                <a:spcPct val="110000"/>
              </a:lnSpc>
            </a:pPr>
            <a:r>
              <a:rPr lang="ko-KR" altLang="en-US" sz="4400" dirty="0" smtClean="0">
                <a:solidFill>
                  <a:schemeClr val="tx1"/>
                </a:solidFill>
              </a:rPr>
              <a:t>인공지능과 재무회계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90600" y="3861047"/>
            <a:ext cx="8138864" cy="24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en-US" altLang="ko-KR" sz="12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848544" y="3068960"/>
            <a:ext cx="7992887" cy="1050925"/>
          </a:xfrm>
        </p:spPr>
        <p:txBody>
          <a:bodyPr/>
          <a:lstStyle/>
          <a:p>
            <a:pPr algn="ctr"/>
            <a:r>
              <a:rPr lang="ko-KR" altLang="en-US" dirty="0" smtClean="0"/>
              <a:t>해당 부분이 외국은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일찍부터 발달했어요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 bwMode="auto">
          <a:xfrm>
            <a:off x="0" y="-171400"/>
            <a:ext cx="8882063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1043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3218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잔여이익모형</a:t>
            </a:r>
            <a:r>
              <a:rPr lang="en-US" altLang="ko-KR" dirty="0" smtClean="0"/>
              <a:t>(Residual Income Model)</a:t>
            </a:r>
            <a:endParaRPr lang="en-US" altLang="ko-KR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0496" y="1196752"/>
            <a:ext cx="891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Tx/>
              <a:buBlip>
                <a:blip r:embed="rId2"/>
              </a:buBlip>
            </a:pPr>
            <a:r>
              <a:rPr kumimoji="0" lang="ko-KR" altLang="en-US" b="1" dirty="0">
                <a:solidFill>
                  <a:srgbClr val="2D2DB9"/>
                </a:solidFill>
              </a:rPr>
              <a:t>주식의 가치 </a:t>
            </a:r>
            <a:r>
              <a:rPr kumimoji="0" lang="en-US" altLang="ko-KR" b="1" dirty="0">
                <a:solidFill>
                  <a:srgbClr val="2D2DB9"/>
                </a:solidFill>
              </a:rPr>
              <a:t>= </a:t>
            </a:r>
            <a:r>
              <a:rPr kumimoji="0" lang="ko-KR" altLang="en-US" b="1" dirty="0">
                <a:solidFill>
                  <a:srgbClr val="2D2DB9"/>
                </a:solidFill>
              </a:rPr>
              <a:t>현재 주식의 장부금액 </a:t>
            </a:r>
            <a:r>
              <a:rPr kumimoji="0" lang="en-US" altLang="ko-KR" b="1" dirty="0">
                <a:solidFill>
                  <a:srgbClr val="2D2DB9"/>
                </a:solidFill>
              </a:rPr>
              <a:t>+ </a:t>
            </a:r>
            <a:r>
              <a:rPr kumimoji="0" lang="ko-KR" altLang="en-US" b="1" dirty="0">
                <a:solidFill>
                  <a:srgbClr val="2D2DB9"/>
                </a:solidFill>
              </a:rPr>
              <a:t>미래 초과</a:t>
            </a:r>
            <a:r>
              <a:rPr kumimoji="0" lang="en-US" altLang="ko-KR" b="1" dirty="0">
                <a:solidFill>
                  <a:srgbClr val="2D2DB9"/>
                </a:solidFill>
              </a:rPr>
              <a:t>(</a:t>
            </a:r>
            <a:r>
              <a:rPr kumimoji="0" lang="ko-KR" altLang="en-US" b="1" dirty="0">
                <a:solidFill>
                  <a:srgbClr val="2D2DB9"/>
                </a:solidFill>
              </a:rPr>
              <a:t>잔여</a:t>
            </a:r>
            <a:r>
              <a:rPr kumimoji="0" lang="en-US" altLang="ko-KR" b="1" dirty="0">
                <a:solidFill>
                  <a:srgbClr val="2D2DB9"/>
                </a:solidFill>
              </a:rPr>
              <a:t>)</a:t>
            </a:r>
            <a:r>
              <a:rPr kumimoji="0" lang="ko-KR" altLang="en-US" b="1" dirty="0">
                <a:solidFill>
                  <a:srgbClr val="2D2DB9"/>
                </a:solidFill>
              </a:rPr>
              <a:t>이익의 현재가치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0496" y="3366061"/>
            <a:ext cx="878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kumimoji="0" lang="ko-KR" altLang="en-US" sz="1800" dirty="0">
                <a:sym typeface="Wingdings" panose="05000000000000000000" pitchFamily="2" charset="2"/>
              </a:rPr>
              <a:t>잔여이익</a:t>
            </a:r>
            <a:r>
              <a:rPr kumimoji="0" lang="en-US" altLang="ko-KR" sz="1800" dirty="0">
                <a:sym typeface="Wingdings" panose="05000000000000000000" pitchFamily="2" charset="2"/>
              </a:rPr>
              <a:t>(</a:t>
            </a:r>
            <a:r>
              <a:rPr kumimoji="0" lang="ko-KR" altLang="en-US" sz="1800" dirty="0" smtClean="0">
                <a:sym typeface="Wingdings" panose="05000000000000000000" pitchFamily="2" charset="2"/>
              </a:rPr>
              <a:t>초과이익</a:t>
            </a:r>
            <a:r>
              <a:rPr kumimoji="0" lang="en-US" altLang="ko-KR" sz="1800" dirty="0" smtClean="0">
                <a:sym typeface="Wingdings" panose="05000000000000000000" pitchFamily="2" charset="2"/>
              </a:rPr>
              <a:t>)</a:t>
            </a:r>
            <a:r>
              <a:rPr kumimoji="0" lang="ko-KR" altLang="en-US" sz="1800" dirty="0" smtClean="0">
                <a:sym typeface="Wingdings" panose="05000000000000000000" pitchFamily="2" charset="2"/>
              </a:rPr>
              <a:t> </a:t>
            </a:r>
            <a:r>
              <a:rPr kumimoji="0" lang="en-US" altLang="ko-KR" sz="1800" dirty="0">
                <a:sym typeface="Wingdings" panose="05000000000000000000" pitchFamily="2" charset="2"/>
              </a:rPr>
              <a:t>= </a:t>
            </a:r>
            <a:r>
              <a:rPr kumimoji="0" lang="ko-KR" altLang="en-US" sz="1800" dirty="0" err="1">
                <a:sym typeface="Wingdings" panose="05000000000000000000" pitchFamily="2" charset="2"/>
              </a:rPr>
              <a:t>당기순이익</a:t>
            </a:r>
            <a:r>
              <a:rPr kumimoji="0" lang="ko-KR" altLang="en-US" sz="1800" dirty="0">
                <a:sym typeface="Wingdings" panose="05000000000000000000" pitchFamily="2" charset="2"/>
              </a:rPr>
              <a:t> </a:t>
            </a:r>
            <a:r>
              <a:rPr kumimoji="0" lang="en-US" altLang="ko-KR" sz="1800" dirty="0">
                <a:sym typeface="Wingdings" panose="05000000000000000000" pitchFamily="2" charset="2"/>
              </a:rPr>
              <a:t>– </a:t>
            </a:r>
            <a:r>
              <a:rPr kumimoji="0" lang="ko-KR" altLang="en-US" sz="1800" dirty="0">
                <a:sym typeface="Wingdings" panose="05000000000000000000" pitchFamily="2" charset="2"/>
              </a:rPr>
              <a:t>기초 자기자본 </a:t>
            </a:r>
            <a:r>
              <a:rPr kumimoji="0" lang="en-US" altLang="ko-KR" sz="1800" dirty="0">
                <a:sym typeface="Wingdings" panose="05000000000000000000" pitchFamily="2" charset="2"/>
              </a:rPr>
              <a:t>× </a:t>
            </a:r>
            <a:r>
              <a:rPr kumimoji="0" lang="ko-KR" altLang="en-US" sz="1800" dirty="0">
                <a:sym typeface="Wingdings" panose="05000000000000000000" pitchFamily="2" charset="2"/>
              </a:rPr>
              <a:t>자기자본비용</a:t>
            </a:r>
            <a:r>
              <a:rPr kumimoji="0" lang="en-US" altLang="ko-KR" sz="1800" dirty="0">
                <a:sym typeface="Wingdings" panose="05000000000000000000" pitchFamily="2" charset="2"/>
              </a:rPr>
              <a:t>(10</a:t>
            </a:r>
            <a:r>
              <a:rPr kumimoji="0" lang="en-US" altLang="ko-KR" sz="1800" dirty="0" smtClean="0">
                <a:sym typeface="Wingdings" panose="05000000000000000000" pitchFamily="2" charset="2"/>
              </a:rPr>
              <a:t>% </a:t>
            </a:r>
            <a:r>
              <a:rPr kumimoji="0" lang="ko-KR" altLang="en-US" sz="1800" dirty="0" smtClean="0">
                <a:sym typeface="Wingdings" panose="05000000000000000000" pitchFamily="2" charset="2"/>
              </a:rPr>
              <a:t>가정</a:t>
            </a:r>
            <a:r>
              <a:rPr kumimoji="0" lang="en-US" altLang="ko-KR" sz="1800" dirty="0" smtClean="0">
                <a:sym typeface="Wingdings" panose="05000000000000000000" pitchFamily="2" charset="2"/>
              </a:rPr>
              <a:t>)</a:t>
            </a:r>
            <a:endParaRPr kumimoji="0" lang="en-US" altLang="ko-KR" sz="1800" dirty="0">
              <a:sym typeface="Wingdings" panose="05000000000000000000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27796" y="3320024"/>
            <a:ext cx="1289565" cy="4619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4659" y="3287186"/>
            <a:ext cx="1566862" cy="473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28384" y="1981680"/>
                <a:ext cx="2122312" cy="679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0" i="1" smtClean="0">
                                      <a:latin typeface="Cambria Math"/>
                                    </a:rPr>
                                    <m:t>잔여이익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(1+</m:t>
                                  </m:r>
                                  <m:r>
                                    <a:rPr lang="ko-KR" altLang="en-US" sz="1400" b="0" i="1" smtClean="0">
                                      <a:latin typeface="Cambria Math"/>
                                    </a:rPr>
                                    <m:t>자기자본비용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84" y="1981680"/>
                <a:ext cx="2122312" cy="6798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04484" y="1703010"/>
                <a:ext cx="31157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+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미래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잔여이익의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현재가치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84" y="1703010"/>
                <a:ext cx="3115725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90559" y="2167691"/>
                <a:ext cx="750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+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559" y="2167691"/>
                <a:ext cx="750270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77501" y="2691377"/>
                <a:ext cx="1974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현재 주식의 가치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01" y="2691377"/>
                <a:ext cx="1974836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/>
          <p:cNvSpPr/>
          <p:nvPr/>
        </p:nvSpPr>
        <p:spPr>
          <a:xfrm>
            <a:off x="708036" y="1649227"/>
            <a:ext cx="7585222" cy="1549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52337" y="2665477"/>
                <a:ext cx="51409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현재 주식의 주당 자기자본 금액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자기자본 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smtClean="0"/>
                  <a:t>유통주식수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337" y="2665477"/>
                <a:ext cx="5140921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035111"/>
              </p:ext>
            </p:extLst>
          </p:nvPr>
        </p:nvGraphicFramePr>
        <p:xfrm>
          <a:off x="717073" y="4024202"/>
          <a:ext cx="3733800" cy="1843024"/>
        </p:xfrm>
        <a:graphic>
          <a:graphicData uri="http://schemas.openxmlformats.org/drawingml/2006/table">
            <a:tbl>
              <a:tblPr/>
              <a:tblGrid>
                <a:gridCol w="1231900"/>
                <a:gridCol w="635000"/>
                <a:gridCol w="927100"/>
                <a:gridCol w="939800"/>
              </a:tblGrid>
              <a:tr h="1710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비용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수익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1175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매출원가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매출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890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매출총이익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0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당기순이익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23810"/>
              </p:ext>
            </p:extLst>
          </p:nvPr>
        </p:nvGraphicFramePr>
        <p:xfrm>
          <a:off x="4754065" y="4024202"/>
          <a:ext cx="4021328" cy="1843024"/>
        </p:xfrm>
        <a:graphic>
          <a:graphicData uri="http://schemas.openxmlformats.org/drawingml/2006/table">
            <a:tbl>
              <a:tblPr/>
              <a:tblGrid>
                <a:gridCol w="1303782"/>
                <a:gridCol w="706882"/>
                <a:gridCol w="1106805"/>
                <a:gridCol w="903859"/>
              </a:tblGrid>
              <a:tr h="30886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자산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부채및자본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86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현금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자본금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886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매출채권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100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이익잉여금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118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당기순이익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882" marR="71882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맑은 고딕"/>
                      </a:endParaRPr>
                    </a:p>
                  </a:txBody>
                  <a:tcPr marL="71882" marR="71882" marT="71882" marB="71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38700" y="5963968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잔여이익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초과이익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) = 40 - (80 × 10%) = 32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452172" y="3788965"/>
            <a:ext cx="880472" cy="1262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2017563" y="5047759"/>
            <a:ext cx="624079" cy="293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60307" y="4568339"/>
            <a:ext cx="624079" cy="293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cxnSp>
        <p:nvCxnSpPr>
          <p:cNvPr id="36" name="직선 화살표 연결선 35"/>
          <p:cNvCxnSpPr>
            <a:endCxn id="35" idx="1"/>
          </p:cNvCxnSpPr>
          <p:nvPr/>
        </p:nvCxnSpPr>
        <p:spPr>
          <a:xfrm>
            <a:off x="5042705" y="3763065"/>
            <a:ext cx="3217602" cy="9521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34" grpId="0" animBg="1"/>
      <p:bldP spid="3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9533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잔여이익모형</a:t>
            </a:r>
            <a:r>
              <a:rPr lang="en-US" altLang="ko-KR" dirty="0" smtClean="0"/>
              <a:t>(Residual Income Model)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327638" y="1196752"/>
            <a:ext cx="892564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잔여이익의 기초가 되는 </a:t>
            </a:r>
            <a:r>
              <a:rPr lang="ko-KR" altLang="en-US" sz="1400" b="1" dirty="0" err="1">
                <a:latin typeface="+mn-ea"/>
              </a:rPr>
              <a:t>당기순이익은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과거실적치가</a:t>
            </a:r>
            <a:r>
              <a:rPr lang="ko-KR" altLang="en-US" sz="1400" b="1" dirty="0">
                <a:latin typeface="+mn-ea"/>
              </a:rPr>
              <a:t> 아닌 </a:t>
            </a:r>
            <a:r>
              <a:rPr lang="ko-KR" altLang="en-US" sz="1400" b="1" dirty="0" err="1">
                <a:latin typeface="+mn-ea"/>
              </a:rPr>
              <a:t>미래예측치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주로 </a:t>
            </a:r>
            <a:r>
              <a:rPr lang="ko-KR" altLang="en-US" sz="1400" b="1" dirty="0" err="1" smtClean="0">
                <a:latin typeface="+mn-ea"/>
              </a:rPr>
              <a:t>애널리스트의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예측치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38" y="1757982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결국 주식의 본질가치는 내가 아닌 남의 예측에 따라 달라질 수 </a:t>
            </a:r>
            <a:r>
              <a:rPr lang="ko-KR" altLang="en-US" sz="1400" b="1" dirty="0" smtClean="0">
                <a:latin typeface="+mn-ea"/>
              </a:rPr>
              <a:t>있다는 말인가</a:t>
            </a:r>
            <a:r>
              <a:rPr lang="en-US" altLang="ko-KR" sz="1400" b="1" dirty="0" smtClean="0">
                <a:latin typeface="+mn-ea"/>
              </a:rPr>
              <a:t>? 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547" y="2027714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1750" indent="-28575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</a:rPr>
              <a:t>남</a:t>
            </a:r>
            <a:r>
              <a:rPr lang="en-US" altLang="ko-KR" sz="1300" dirty="0">
                <a:latin typeface="+mn-ea"/>
              </a:rPr>
              <a:t>(</a:t>
            </a:r>
            <a:r>
              <a:rPr lang="ko-KR" altLang="en-US" sz="1300" dirty="0" err="1">
                <a:latin typeface="+mn-ea"/>
              </a:rPr>
              <a:t>애널리스트</a:t>
            </a:r>
            <a:r>
              <a:rPr lang="en-US" altLang="ko-KR" sz="1300" dirty="0">
                <a:latin typeface="+mn-ea"/>
              </a:rPr>
              <a:t>)</a:t>
            </a:r>
            <a:r>
              <a:rPr lang="ko-KR" altLang="en-US" sz="1300" dirty="0">
                <a:latin typeface="+mn-ea"/>
              </a:rPr>
              <a:t>이 나보다 항상 월등히 우수한가</a:t>
            </a:r>
            <a:r>
              <a:rPr lang="en-US" altLang="ko-KR" sz="1300" dirty="0">
                <a:latin typeface="+mn-ea"/>
              </a:rPr>
              <a:t>? </a:t>
            </a:r>
            <a:r>
              <a:rPr lang="en-US" altLang="ko-KR" sz="1300" dirty="0" smtClean="0">
                <a:latin typeface="+mn-ea"/>
              </a:rPr>
              <a:t> ➠ </a:t>
            </a:r>
            <a:r>
              <a:rPr lang="ko-KR" altLang="en-US" sz="1300" dirty="0">
                <a:latin typeface="+mn-ea"/>
              </a:rPr>
              <a:t>꼭 그렇지는 않을 수 있다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638" y="2477648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그렇다면 </a:t>
            </a:r>
            <a:r>
              <a:rPr lang="ko-KR" altLang="en-US" sz="1400" b="1" dirty="0" err="1">
                <a:latin typeface="+mn-ea"/>
              </a:rPr>
              <a:t>당기순이익에</a:t>
            </a:r>
            <a:r>
              <a:rPr lang="ko-KR" altLang="en-US" sz="1400" b="1" dirty="0">
                <a:latin typeface="+mn-ea"/>
              </a:rPr>
              <a:t> 대한 예측은 어디서부터 출발하는가</a:t>
            </a:r>
            <a:r>
              <a:rPr lang="en-US" altLang="ko-KR" sz="1400" b="1" dirty="0">
                <a:latin typeface="+mn-ea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6547" y="2840514"/>
            <a:ext cx="736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1750" indent="-28575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</a:rPr>
              <a:t>매출액에 대한 예상부터 출발함 </a:t>
            </a:r>
            <a:endParaRPr lang="en-US" altLang="ko-KR" sz="1300" dirty="0" smtClean="0">
              <a:latin typeface="+mn-ea"/>
            </a:endParaRPr>
          </a:p>
          <a:p>
            <a:pPr marL="501750" indent="-28575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+mn-ea"/>
              </a:rPr>
              <a:t>매출액에 </a:t>
            </a:r>
            <a:r>
              <a:rPr lang="ko-KR" altLang="en-US" sz="1300" dirty="0">
                <a:latin typeface="+mn-ea"/>
              </a:rPr>
              <a:t>대한 예측은 모든 가치평가의 시발점이자 가장 중요한 분석 절차임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638" y="3494267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매출액의 추세는 과거 재무제표로부터 입수가능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6547" y="3753312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1750" indent="-28575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</a:rPr>
              <a:t>통계적인 </a:t>
            </a:r>
            <a:r>
              <a:rPr lang="ko-KR" altLang="en-US" sz="1300" dirty="0" err="1">
                <a:latin typeface="+mn-ea"/>
              </a:rPr>
              <a:t>시계열분석</a:t>
            </a:r>
            <a:r>
              <a:rPr lang="en-US" altLang="ko-KR" sz="1300" dirty="0">
                <a:latin typeface="+mn-ea"/>
              </a:rPr>
              <a:t>(Time Series) VS </a:t>
            </a:r>
            <a:r>
              <a:rPr lang="ko-KR" altLang="en-US" sz="1300" dirty="0">
                <a:latin typeface="+mn-ea"/>
              </a:rPr>
              <a:t>여러 정보를 통합한 </a:t>
            </a:r>
            <a:r>
              <a:rPr lang="ko-KR" altLang="en-US" sz="1300" dirty="0" smtClean="0">
                <a:latin typeface="+mn-ea"/>
              </a:rPr>
              <a:t>미래예측분석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7638" y="4188534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투자자가 </a:t>
            </a:r>
            <a:r>
              <a:rPr lang="ko-KR" altLang="en-US" sz="1400" b="1" dirty="0" err="1">
                <a:latin typeface="+mn-ea"/>
              </a:rPr>
              <a:t>여러정보를</a:t>
            </a:r>
            <a:r>
              <a:rPr lang="ko-KR" altLang="en-US" sz="1400" b="1" dirty="0">
                <a:latin typeface="+mn-ea"/>
              </a:rPr>
              <a:t> 통합한 미래예측분석을 하는 것은 사실상 불가능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547" y="4497819"/>
            <a:ext cx="736858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1750" indent="-285750"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</a:rPr>
              <a:t>현실적으로 제한된 공시 정보를 통한 </a:t>
            </a:r>
            <a:r>
              <a:rPr lang="ko-KR" altLang="en-US" sz="1300" dirty="0" err="1">
                <a:latin typeface="+mn-ea"/>
              </a:rPr>
              <a:t>시계열분석을</a:t>
            </a:r>
            <a:r>
              <a:rPr lang="ko-KR" altLang="en-US" sz="1300" dirty="0">
                <a:latin typeface="+mn-ea"/>
              </a:rPr>
              <a:t> 우선 적용할 수 밖에 없음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7637" y="4959001"/>
            <a:ext cx="9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latin typeface="+mn-ea"/>
              </a:rPr>
              <a:t>시계열분석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vs </a:t>
            </a:r>
            <a:r>
              <a:rPr lang="ko-KR" altLang="en-US" sz="1400" b="1" dirty="0" err="1">
                <a:latin typeface="+mn-ea"/>
              </a:rPr>
              <a:t>애널리스트</a:t>
            </a:r>
            <a:r>
              <a:rPr lang="ko-KR" altLang="en-US" sz="1400" b="1" dirty="0">
                <a:latin typeface="+mn-ea"/>
              </a:rPr>
              <a:t> 예측을 연구한 많은 </a:t>
            </a:r>
            <a:r>
              <a:rPr lang="ko-KR" altLang="en-US" sz="1400" b="1" dirty="0" smtClean="0">
                <a:latin typeface="+mn-ea"/>
              </a:rPr>
              <a:t>논문들 </a:t>
            </a:r>
            <a:r>
              <a:rPr lang="en-US" altLang="ko-KR" sz="14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latin typeface="+mn-ea"/>
              </a:rPr>
              <a:t> “단기예측의 경우 </a:t>
            </a:r>
            <a:r>
              <a:rPr lang="ko-KR" altLang="en-US" sz="1400" b="1" dirty="0" err="1" smtClean="0">
                <a:latin typeface="+mn-ea"/>
              </a:rPr>
              <a:t>시계열</a:t>
            </a:r>
            <a:r>
              <a:rPr lang="ko-KR" altLang="en-US" sz="1400" b="1" dirty="0" smtClean="0">
                <a:latin typeface="+mn-ea"/>
              </a:rPr>
              <a:t> 분석의 유용성은 존재한다 ”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7638" y="5585535"/>
            <a:ext cx="904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latin typeface="+mn-ea"/>
              </a:rPr>
              <a:t>시계열분석은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SPSS, SAS, R</a:t>
            </a:r>
            <a:r>
              <a:rPr lang="ko-KR" altLang="en-US" sz="1400" b="1" dirty="0">
                <a:latin typeface="+mn-ea"/>
              </a:rPr>
              <a:t>등 통계전용프로그램을 사용할 수 </a:t>
            </a:r>
            <a:r>
              <a:rPr lang="ko-KR" altLang="en-US" sz="1400" b="1" dirty="0" smtClean="0">
                <a:latin typeface="+mn-ea"/>
              </a:rPr>
              <a:t>있음 </a:t>
            </a:r>
            <a:r>
              <a:rPr lang="en-US" altLang="ko-KR" sz="14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latin typeface="+mn-ea"/>
                <a:sym typeface="Wingdings" panose="05000000000000000000" pitchFamily="2" charset="2"/>
              </a:rPr>
              <a:t>통계적인 접근방법은 </a:t>
            </a:r>
            <a:r>
              <a:rPr lang="en-US" altLang="ko-KR" sz="1400" b="1" dirty="0" smtClean="0">
                <a:latin typeface="+mn-ea"/>
                <a:sym typeface="Wingdings" panose="05000000000000000000" pitchFamily="2" charset="2"/>
              </a:rPr>
              <a:t>Machine Learning </a:t>
            </a:r>
            <a:r>
              <a:rPr lang="ko-KR" altLang="en-US" sz="1400" b="1" dirty="0" smtClean="0">
                <a:latin typeface="+mn-ea"/>
                <a:sym typeface="Wingdings" panose="05000000000000000000" pitchFamily="2" charset="2"/>
              </a:rPr>
              <a:t>의</a:t>
            </a:r>
            <a:r>
              <a:rPr lang="en-US" altLang="ko-KR" sz="1400" b="1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latin typeface="+mn-ea"/>
                <a:sym typeface="Wingdings" panose="05000000000000000000" pitchFamily="2" charset="2"/>
              </a:rPr>
              <a:t>시발점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70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잔여이익모형의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83487" y="1726527"/>
                <a:ext cx="2122312" cy="679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0" i="1" smtClean="0">
                                      <a:latin typeface="Cambria Math"/>
                                    </a:rPr>
                                    <m:t>잔여이익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(1+</m:t>
                                  </m:r>
                                  <m:r>
                                    <a:rPr lang="ko-KR" altLang="en-US" sz="1400" b="0" i="1" smtClean="0">
                                      <a:latin typeface="Cambria Math"/>
                                    </a:rPr>
                                    <m:t>자기자본비용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87" y="1726527"/>
                <a:ext cx="2122312" cy="6798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59587" y="1447857"/>
                <a:ext cx="31157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/>
                        </a:rPr>
                        <m:t>+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미래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잔여이익의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현재가치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87" y="1447857"/>
                <a:ext cx="3115725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45662" y="1912538"/>
                <a:ext cx="750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+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62" y="1912538"/>
                <a:ext cx="750270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2604" y="2455222"/>
                <a:ext cx="1974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현재 주식의 가치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4" y="2455222"/>
                <a:ext cx="1974836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515653" y="1313073"/>
            <a:ext cx="7585222" cy="1549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907440" y="2429322"/>
                <a:ext cx="51409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현재 주식의 주당 자기자본 금액 </a:t>
                </a:r>
                <a:r>
                  <a:rPr lang="en-US" altLang="ko-KR" sz="1400" dirty="0" smtClean="0"/>
                  <a:t>= </a:t>
                </a:r>
                <a:r>
                  <a:rPr lang="ko-KR" altLang="en-US" sz="1400" dirty="0" smtClean="0"/>
                  <a:t>자기자본 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smtClean="0"/>
                  <a:t>유통주식수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40" y="2429322"/>
                <a:ext cx="5140921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15810" y="1830844"/>
                <a:ext cx="1361270" cy="513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dirty="0">
                                <a:latin typeface="Cambria Math" panose="02040503050406030204" pitchFamily="18" charset="0"/>
                              </a:rPr>
                              <m:t>잔</m:t>
                            </m:r>
                            <m:r>
                              <a:rPr lang="ko-KR" altLang="en-US" sz="1400" i="1" dirty="0" smtClean="0">
                                <a:latin typeface="Cambria Math" panose="02040503050406030204" pitchFamily="18" charset="0"/>
                              </a:rPr>
                              <m:t>여</m:t>
                            </m:r>
                            <m:r>
                              <a:rPr lang="ko-KR" altLang="en-US" sz="1400" i="1" dirty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dirty="0" smtClean="0">
                                <a:latin typeface="Cambria Math" panose="02040503050406030204" pitchFamily="18" charset="0"/>
                              </a:rPr>
                              <m:t>익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본</m:t>
                        </m:r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비</m:t>
                        </m:r>
                        <m:r>
                          <a:rPr lang="ko-KR" altLang="en-US" sz="1400" i="1" dirty="0" smtClean="0">
                            <a:latin typeface="Cambria Math" panose="02040503050406030204" pitchFamily="18" charset="0"/>
                          </a:rPr>
                          <m:t>용</m:t>
                        </m:r>
                      </m:den>
                    </m:f>
                  </m:oMath>
                </a14:m>
                <a:r>
                  <a:rPr lang="ko-KR" altLang="en-US" sz="1400" dirty="0" smtClean="0"/>
                  <a:t>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810" y="1830844"/>
                <a:ext cx="1361270" cy="513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905799" y="1912538"/>
                <a:ext cx="750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+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99" y="1912538"/>
                <a:ext cx="750270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모서리가 둥근 직사각형 38"/>
          <p:cNvSpPr/>
          <p:nvPr/>
        </p:nvSpPr>
        <p:spPr>
          <a:xfrm>
            <a:off x="4543624" y="1840316"/>
            <a:ext cx="1289565" cy="5273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715628" y="3336564"/>
            <a:ext cx="3976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그나마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(4Q)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예측하면 된다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/>
          <p:cNvCxnSpPr>
            <a:stCxn id="39" idx="2"/>
            <a:endCxn id="40" idx="0"/>
          </p:cNvCxnSpPr>
          <p:nvPr/>
        </p:nvCxnSpPr>
        <p:spPr>
          <a:xfrm>
            <a:off x="5188407" y="2367697"/>
            <a:ext cx="2515606" cy="9688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1782004" y="1752198"/>
            <a:ext cx="2071281" cy="677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cxnSp>
        <p:nvCxnSpPr>
          <p:cNvPr id="43" name="직선 화살표 연결선 42"/>
          <p:cNvCxnSpPr>
            <a:stCxn id="20" idx="2"/>
            <a:endCxn id="44" idx="0"/>
          </p:cNvCxnSpPr>
          <p:nvPr/>
        </p:nvCxnSpPr>
        <p:spPr>
          <a:xfrm flipH="1">
            <a:off x="2344723" y="2406328"/>
            <a:ext cx="499920" cy="930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11070" y="3336564"/>
            <a:ext cx="3467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내일도 예측하기 어려운데 무한대를 어떻게 예측할 것인가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꺾인 연결선 44"/>
          <p:cNvCxnSpPr>
            <a:stCxn id="44" idx="2"/>
            <a:endCxn id="40" idx="2"/>
          </p:cNvCxnSpPr>
          <p:nvPr/>
        </p:nvCxnSpPr>
        <p:spPr>
          <a:xfrm rot="5400000" flipH="1" flipV="1">
            <a:off x="4870479" y="1518694"/>
            <a:ext cx="307777" cy="5359290"/>
          </a:xfrm>
          <a:prstGeom prst="bentConnector3">
            <a:avLst>
              <a:gd name="adj1" fmla="val -7427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339307" y="5114067"/>
            <a:ext cx="5651157" cy="716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5740" algn="ctr" fontAlgn="base" latinLnBrk="1">
              <a:tabLst>
                <a:tab pos="1103630" algn="l"/>
                <a:tab pos="5052060" algn="r"/>
                <a:tab pos="1103630" algn="l"/>
                <a:tab pos="5052060" algn="r"/>
              </a:tabLst>
            </a:pPr>
            <a:r>
              <a:rPr lang="ko-KR" altLang="en-US" sz="2000" b="1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시계열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손익계산서의 경상항목 시뮬레이션 등 데이터 </a:t>
            </a:r>
            <a:r>
              <a:rPr lang="ko-KR" altLang="en-US" sz="2000" b="1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사이언스와의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Over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7" name="위쪽 화살표 46"/>
          <p:cNvSpPr/>
          <p:nvPr/>
        </p:nvSpPr>
        <p:spPr>
          <a:xfrm>
            <a:off x="4515113" y="4620842"/>
            <a:ext cx="673293" cy="395417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0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906000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자기자본비용 계산의 어려움 </a:t>
            </a:r>
            <a:r>
              <a:rPr lang="en-US" altLang="ko-KR" dirty="0" smtClean="0"/>
              <a:t>: CAPM</a:t>
            </a:r>
            <a:r>
              <a:rPr lang="ko-KR" altLang="en-US" dirty="0"/>
              <a:t> </a:t>
            </a:r>
            <a:r>
              <a:rPr lang="ko-KR" altLang="en-US" dirty="0" smtClean="0"/>
              <a:t>한계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5117" y="1141444"/>
                <a:ext cx="3552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𝐾𝑒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𝑟𝑓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𝑅𝑚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7" y="1141444"/>
                <a:ext cx="3552357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325117" y="967290"/>
            <a:ext cx="9181348" cy="1195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24227" y="1630744"/>
                <a:ext cx="1945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𝑟𝑓</m:t>
                    </m:r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 smtClean="0"/>
                  <a:t>무위험 이자율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27" y="1630744"/>
                <a:ext cx="1945276" cy="338554"/>
              </a:xfrm>
              <a:prstGeom prst="rect">
                <a:avLst/>
              </a:prstGeom>
              <a:blipFill rotWithShape="1">
                <a:blip r:embed="rId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70159" y="1630744"/>
                <a:ext cx="16351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= </a:t>
                </a:r>
                <a:r>
                  <a:rPr lang="ko-KR" altLang="en-US" sz="1600" dirty="0" smtClean="0"/>
                  <a:t>주식의 베타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159" y="1630744"/>
                <a:ext cx="1635191" cy="338554"/>
              </a:xfrm>
              <a:prstGeom prst="rect">
                <a:avLst/>
              </a:prstGeom>
              <a:blipFill rotWithShape="1">
                <a:blip r:embed="rId4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48142" y="1630744"/>
                <a:ext cx="42736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𝑅𝑚</m:t>
                        </m:r>
                      </m:e>
                    </m:d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= </a:t>
                </a:r>
                <a:r>
                  <a:rPr lang="ko-KR" altLang="en-US" sz="1600" dirty="0" smtClean="0"/>
                  <a:t>시장포트폴리오의 기대수익률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2" y="1630744"/>
                <a:ext cx="4273652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09052" y="2385667"/>
            <a:ext cx="8925642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한계 </a:t>
            </a:r>
            <a:r>
              <a:rPr lang="en-US" altLang="ko-KR" sz="2000" b="1" dirty="0" smtClean="0">
                <a:latin typeface="+mn-ea"/>
              </a:rPr>
              <a:t>1 : </a:t>
            </a:r>
            <a:r>
              <a:rPr lang="ko-KR" altLang="en-US" sz="2000" b="1" dirty="0" smtClean="0">
                <a:latin typeface="+mn-ea"/>
              </a:rPr>
              <a:t>진성한 시장포트폴리오를 찾아내는 것이 어렵다</a:t>
            </a:r>
            <a:r>
              <a:rPr lang="en-US" altLang="ko-KR" sz="2000" b="1" dirty="0" smtClean="0">
                <a:latin typeface="+mn-ea"/>
              </a:rPr>
              <a:t>! </a:t>
            </a:r>
          </a:p>
          <a:p>
            <a:pPr>
              <a:spcBef>
                <a:spcPts val="1000"/>
              </a:spcBef>
              <a:buClr>
                <a:srgbClr val="002060"/>
              </a:buClr>
            </a:pP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 smtClean="0">
                <a:latin typeface="+mn-ea"/>
                <a:sym typeface="Wingdings" panose="05000000000000000000" pitchFamily="2" charset="2"/>
              </a:rPr>
              <a:t>  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롤의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비판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(Roll’ s Critique)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368" y="3351921"/>
            <a:ext cx="10538264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+mn-ea"/>
              </a:rPr>
              <a:t>한계 </a:t>
            </a:r>
            <a:r>
              <a:rPr lang="en-US" altLang="ko-KR" sz="2000" b="1" dirty="0" smtClean="0">
                <a:latin typeface="+mn-ea"/>
              </a:rPr>
              <a:t>2 : </a:t>
            </a:r>
            <a:r>
              <a:rPr lang="ko-KR" altLang="en-US" sz="2000" b="1" dirty="0" smtClean="0">
                <a:latin typeface="+mn-ea"/>
              </a:rPr>
              <a:t>게다가 시장포트폴리오 기대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예상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수익률이다</a:t>
            </a:r>
            <a:r>
              <a:rPr lang="en-US" altLang="ko-KR" sz="2000" b="1" dirty="0" smtClean="0">
                <a:latin typeface="+mn-ea"/>
              </a:rPr>
              <a:t>! </a:t>
            </a:r>
          </a:p>
          <a:p>
            <a:pPr>
              <a:spcBef>
                <a:spcPts val="1000"/>
              </a:spcBef>
              <a:buClr>
                <a:srgbClr val="002060"/>
              </a:buClr>
            </a:pPr>
            <a:r>
              <a:rPr lang="en-US" altLang="ko-KR" sz="20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개별주가의 기대수익률도 예측하기 어려운데 시장포트폴리오의 기대수익률이라고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263978" y="1541554"/>
            <a:ext cx="3937687" cy="5273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cxnSp>
        <p:nvCxnSpPr>
          <p:cNvPr id="34" name="직선 화살표 연결선 33"/>
          <p:cNvCxnSpPr>
            <a:stCxn id="33" idx="1"/>
          </p:cNvCxnSpPr>
          <p:nvPr/>
        </p:nvCxnSpPr>
        <p:spPr>
          <a:xfrm flipH="1">
            <a:off x="3377514" y="1805245"/>
            <a:ext cx="1886464" cy="6002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843049" y="5291733"/>
            <a:ext cx="2104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solidFill>
                  <a:prstClr val="white"/>
                </a:solidFill>
                <a:latin typeface="맑은 고딕"/>
                <a:ea typeface="맑은 고딕"/>
              </a:rPr>
              <a:t>그렇다면 </a:t>
            </a:r>
            <a:endParaRPr lang="en-US" altLang="ko-KR" dirty="0" smtClean="0">
              <a:solidFill>
                <a:prstClr val="white"/>
              </a:solidFill>
              <a:latin typeface="맑은 고딕"/>
              <a:ea typeface="맑은 고딕"/>
            </a:endParaRPr>
          </a:p>
          <a:p>
            <a:pPr latinLnBrk="1"/>
            <a:r>
              <a:rPr lang="ko-KR" altLang="en-US" dirty="0" smtClean="0">
                <a:solidFill>
                  <a:prstClr val="white"/>
                </a:solidFill>
                <a:latin typeface="맑은 고딕"/>
                <a:ea typeface="맑은 고딕"/>
              </a:rPr>
              <a:t>현실적인 솔루션은</a:t>
            </a:r>
            <a:r>
              <a:rPr lang="en-US" altLang="ko-KR" dirty="0" smtClean="0">
                <a:solidFill>
                  <a:prstClr val="white"/>
                </a:solidFill>
                <a:latin typeface="맑은 고딕"/>
                <a:ea typeface="맑은 고딕"/>
              </a:rPr>
              <a:t>?</a:t>
            </a:r>
          </a:p>
        </p:txBody>
      </p:sp>
      <p:sp>
        <p:nvSpPr>
          <p:cNvPr id="36" name="폭발 2 35"/>
          <p:cNvSpPr/>
          <p:nvPr/>
        </p:nvSpPr>
        <p:spPr>
          <a:xfrm rot="1900584">
            <a:off x="3333228" y="4408996"/>
            <a:ext cx="2766011" cy="259647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559294" y="5291733"/>
            <a:ext cx="30156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그렇다면 </a:t>
            </a:r>
            <a:endParaRPr lang="en-US" altLang="ko-KR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atinLnBrk="1"/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현실적인 솔루션은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40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906000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sz="3600" dirty="0" smtClean="0"/>
              <a:t>자기자본비용 계산의 어려움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현실적인 솔루션</a:t>
            </a:r>
            <a:endParaRPr lang="en-US" altLang="ko-K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1"/>
              <p:cNvSpPr txBox="1"/>
              <p:nvPr/>
            </p:nvSpPr>
            <p:spPr>
              <a:xfrm>
                <a:off x="4361774" y="1758501"/>
                <a:ext cx="1749363" cy="69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 dirty="0">
                                <a:latin typeface="Cambria Math" panose="02040503050406030204" pitchFamily="18" charset="0"/>
                              </a:rPr>
                              <m:t>잔</m:t>
                            </m:r>
                            <m:r>
                              <a:rPr lang="ko-KR" altLang="en-US" sz="2000" i="1" dirty="0" smtClean="0">
                                <a:latin typeface="Cambria Math" panose="02040503050406030204" pitchFamily="18" charset="0"/>
                              </a:rPr>
                              <m:t>여</m:t>
                            </m:r>
                            <m:r>
                              <a:rPr lang="ko-KR" altLang="en-US" sz="2000" i="1" dirty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2000" i="1" dirty="0" smtClean="0">
                                <a:latin typeface="Cambria Math" panose="02040503050406030204" pitchFamily="18" charset="0"/>
                              </a:rPr>
                              <m:t>익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본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비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용</m:t>
                        </m:r>
                      </m:den>
                    </m:f>
                  </m:oMath>
                </a14:m>
                <a:r>
                  <a:rPr lang="ko-KR" altLang="en-US" sz="2000" dirty="0" smtClean="0"/>
                  <a:t> 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774" y="1758501"/>
                <a:ext cx="1749363" cy="6945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3"/>
              <p:cNvSpPr txBox="1"/>
              <p:nvPr/>
            </p:nvSpPr>
            <p:spPr>
              <a:xfrm>
                <a:off x="3115482" y="1878807"/>
                <a:ext cx="129535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  </a:t>
                </a:r>
                <a:r>
                  <a:rPr lang="en-US" altLang="ko-KR" sz="1400" dirty="0" smtClean="0"/>
                  <a:t>+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82" y="1878807"/>
                <a:ext cx="1295355" cy="392993"/>
              </a:xfrm>
              <a:prstGeom prst="rect">
                <a:avLst/>
              </a:prstGeom>
              <a:blipFill rotWithShape="1">
                <a:blip r:embed="rId3"/>
                <a:stretch>
                  <a:fillRect r="-2817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47"/>
          <p:cNvSpPr txBox="1"/>
          <p:nvPr/>
        </p:nvSpPr>
        <p:spPr>
          <a:xfrm>
            <a:off x="359142" y="1725682"/>
            <a:ext cx="2176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2014</a:t>
            </a:r>
            <a:r>
              <a:rPr lang="ko-KR" altLang="en-US" sz="1400" b="1" dirty="0" smtClean="0"/>
              <a:t>년 재무제표 공시일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(2015</a:t>
            </a:r>
            <a:r>
              <a:rPr lang="ko-KR" altLang="en-US" sz="1400" b="1" dirty="0" smtClean="0"/>
              <a:t>년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월 </a:t>
            </a:r>
            <a:r>
              <a:rPr lang="en-US" altLang="ko-KR" sz="1400" b="1" dirty="0" smtClean="0"/>
              <a:t>31</a:t>
            </a:r>
            <a:r>
              <a:rPr lang="ko-KR" altLang="en-US" sz="1400" b="1" dirty="0" smtClean="0"/>
              <a:t>일</a:t>
            </a:r>
            <a:r>
              <a:rPr lang="en-US" altLang="ko-KR" sz="1400" b="1" dirty="0" smtClean="0"/>
              <a:t>)</a:t>
            </a:r>
          </a:p>
          <a:p>
            <a:r>
              <a:rPr lang="ko-KR" altLang="en-US" sz="1400" b="1" dirty="0" smtClean="0"/>
              <a:t>의 종가</a:t>
            </a:r>
            <a:endParaRPr lang="ko-KR" altLang="en-US" sz="1400" b="1" dirty="0"/>
          </a:p>
        </p:txBody>
      </p:sp>
      <p:cxnSp>
        <p:nvCxnSpPr>
          <p:cNvPr id="18" name="직선 화살표 연결선 17"/>
          <p:cNvCxnSpPr>
            <a:stCxn id="17" idx="3"/>
            <a:endCxn id="22" idx="1"/>
          </p:cNvCxnSpPr>
          <p:nvPr/>
        </p:nvCxnSpPr>
        <p:spPr>
          <a:xfrm flipV="1">
            <a:off x="2535673" y="2092954"/>
            <a:ext cx="600706" cy="2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9"/>
          <p:cNvSpPr txBox="1"/>
          <p:nvPr/>
        </p:nvSpPr>
        <p:spPr>
          <a:xfrm>
            <a:off x="271678" y="1119499"/>
            <a:ext cx="9316931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</a:pPr>
            <a:r>
              <a:rPr lang="en-US" altLang="ko-KR" sz="2000" b="1" dirty="0" smtClean="0">
                <a:latin typeface="+mn-ea"/>
              </a:rPr>
              <a:t>1 </a:t>
            </a:r>
            <a:r>
              <a:rPr lang="ko-KR" altLang="en-US" sz="2000" b="1" dirty="0" smtClean="0">
                <a:latin typeface="+mn-ea"/>
              </a:rPr>
              <a:t>단계 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sym typeface="Wingdings" panose="05000000000000000000" pitchFamily="2" charset="2"/>
              </a:rPr>
              <a:t>과거 재무제표 및 과거 주가를 활용한 </a:t>
            </a:r>
            <a:r>
              <a:rPr lang="en-US" altLang="ko-KR" sz="2000" b="1" dirty="0" smtClean="0">
                <a:latin typeface="+mn-ea"/>
                <a:sym typeface="Wingdings" panose="05000000000000000000" pitchFamily="2" charset="2"/>
              </a:rPr>
              <a:t>RIM </a:t>
            </a:r>
            <a:r>
              <a:rPr lang="ko-KR" altLang="en-US" sz="2000" b="1" dirty="0" smtClean="0">
                <a:latin typeface="+mn-ea"/>
                <a:sym typeface="Wingdings" panose="05000000000000000000" pitchFamily="2" charset="2"/>
              </a:rPr>
              <a:t>모델상 자기자본비용 역산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0" name="TextBox 50"/>
          <p:cNvSpPr txBox="1"/>
          <p:nvPr/>
        </p:nvSpPr>
        <p:spPr>
          <a:xfrm>
            <a:off x="2747618" y="2616735"/>
            <a:ext cx="218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2014</a:t>
            </a:r>
            <a:r>
              <a:rPr lang="ko-KR" altLang="en-US" sz="1400" b="1" dirty="0" smtClean="0"/>
              <a:t>년 재무제표상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주당 자기자본장부금액</a:t>
            </a:r>
            <a:endParaRPr lang="en-US" altLang="ko-KR" sz="1400" b="1" dirty="0" smtClean="0"/>
          </a:p>
        </p:txBody>
      </p:sp>
      <p:cxnSp>
        <p:nvCxnSpPr>
          <p:cNvPr id="21" name="직선 화살표 연결선 20"/>
          <p:cNvCxnSpPr>
            <a:stCxn id="20" idx="0"/>
            <a:endCxn id="23" idx="2"/>
          </p:cNvCxnSpPr>
          <p:nvPr/>
        </p:nvCxnSpPr>
        <p:spPr>
          <a:xfrm flipV="1">
            <a:off x="3838881" y="2264305"/>
            <a:ext cx="84614" cy="352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3136379" y="1906612"/>
            <a:ext cx="393631" cy="372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26679" y="1906612"/>
            <a:ext cx="393631" cy="357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33333" y="1750551"/>
            <a:ext cx="1295434" cy="3654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cxnSp>
        <p:nvCxnSpPr>
          <p:cNvPr id="25" name="직선 화살표 연결선 24"/>
          <p:cNvCxnSpPr>
            <a:stCxn id="37" idx="1"/>
            <a:endCxn id="24" idx="3"/>
          </p:cNvCxnSpPr>
          <p:nvPr/>
        </p:nvCxnSpPr>
        <p:spPr>
          <a:xfrm flipH="1" flipV="1">
            <a:off x="5828767" y="1933257"/>
            <a:ext cx="619223" cy="1272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7"/>
          <p:cNvSpPr txBox="1"/>
          <p:nvPr/>
        </p:nvSpPr>
        <p:spPr>
          <a:xfrm>
            <a:off x="6447990" y="1906612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2015</a:t>
            </a:r>
            <a:r>
              <a:rPr lang="ko-KR" altLang="en-US" sz="1400" b="1" dirty="0" smtClean="0"/>
              <a:t>년 </a:t>
            </a:r>
            <a:r>
              <a:rPr lang="en-US" altLang="ko-KR" sz="1400" b="1" dirty="0" smtClean="0"/>
              <a:t>1Q~4Q </a:t>
            </a:r>
            <a:r>
              <a:rPr lang="ko-KR" altLang="en-US" sz="1400" b="1" dirty="0" smtClean="0"/>
              <a:t>실제 </a:t>
            </a:r>
            <a:r>
              <a:rPr lang="ko-KR" altLang="en-US" sz="1400" b="1" dirty="0" err="1" smtClean="0"/>
              <a:t>당기순이익</a:t>
            </a:r>
            <a:endParaRPr lang="en-US" altLang="ko-KR" sz="1400" b="1" dirty="0" smtClean="0"/>
          </a:p>
        </p:txBody>
      </p:sp>
      <p:cxnSp>
        <p:nvCxnSpPr>
          <p:cNvPr id="38" name="직선 화살표 연결선 37"/>
          <p:cNvCxnSpPr>
            <a:stCxn id="39" idx="1"/>
            <a:endCxn id="47" idx="3"/>
          </p:cNvCxnSpPr>
          <p:nvPr/>
        </p:nvCxnSpPr>
        <p:spPr>
          <a:xfrm flipH="1" flipV="1">
            <a:off x="6052077" y="2353224"/>
            <a:ext cx="1114753" cy="254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9"/>
          <p:cNvSpPr txBox="1"/>
          <p:nvPr/>
        </p:nvSpPr>
        <p:spPr>
          <a:xfrm>
            <a:off x="7166830" y="24382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3399"/>
                </a:solidFill>
              </a:rPr>
              <a:t>역산</a:t>
            </a:r>
            <a:endParaRPr lang="en-US" altLang="ko-KR" sz="1600" b="1" dirty="0" smtClean="0">
              <a:solidFill>
                <a:srgbClr val="003399"/>
              </a:solidFill>
            </a:endParaRPr>
          </a:p>
        </p:txBody>
      </p:sp>
      <p:sp>
        <p:nvSpPr>
          <p:cNvPr id="40" name="TextBox 70"/>
          <p:cNvSpPr txBox="1"/>
          <p:nvPr/>
        </p:nvSpPr>
        <p:spPr>
          <a:xfrm>
            <a:off x="359142" y="3969218"/>
            <a:ext cx="940439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00"/>
              </a:lnSpc>
              <a:spcBef>
                <a:spcPts val="1000"/>
              </a:spcBef>
              <a:buClr>
                <a:srgbClr val="002060"/>
              </a:buClr>
            </a:pPr>
            <a:r>
              <a:rPr lang="en-US" altLang="ko-KR" sz="2000" b="1" dirty="0" smtClean="0">
                <a:latin typeface="+mn-ea"/>
              </a:rPr>
              <a:t>2 </a:t>
            </a:r>
            <a:r>
              <a:rPr lang="ko-KR" altLang="en-US" sz="2000" b="1" dirty="0" smtClean="0">
                <a:latin typeface="+mn-ea"/>
              </a:rPr>
              <a:t>단계 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sym typeface="Wingdings" panose="05000000000000000000" pitchFamily="2" charset="2"/>
              </a:rPr>
              <a:t>예상 재무제표 및 역산한 자기자본비용을 활용한 내재가치 계산 및 검증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1" name="TextBox 75"/>
          <p:cNvSpPr txBox="1"/>
          <p:nvPr/>
        </p:nvSpPr>
        <p:spPr>
          <a:xfrm>
            <a:off x="142461" y="4382987"/>
            <a:ext cx="2286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2015</a:t>
            </a:r>
            <a:r>
              <a:rPr lang="ko-KR" altLang="en-US" sz="1400" b="1" dirty="0" smtClean="0"/>
              <a:t>년 재무제표 공시일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(2016</a:t>
            </a:r>
            <a:r>
              <a:rPr lang="ko-KR" altLang="en-US" sz="1400" b="1" dirty="0" smtClean="0"/>
              <a:t>년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월 </a:t>
            </a:r>
            <a:r>
              <a:rPr lang="en-US" altLang="ko-KR" sz="1400" b="1" dirty="0" smtClean="0"/>
              <a:t>31</a:t>
            </a:r>
            <a:r>
              <a:rPr lang="ko-KR" altLang="en-US" sz="1400" b="1" dirty="0" smtClean="0"/>
              <a:t>일</a:t>
            </a:r>
            <a:r>
              <a:rPr lang="en-US" altLang="ko-KR" sz="1400" b="1" dirty="0" smtClean="0"/>
              <a:t>)</a:t>
            </a:r>
          </a:p>
          <a:p>
            <a:r>
              <a:rPr lang="ko-KR" altLang="en-US" sz="1400" b="1" dirty="0" smtClean="0"/>
              <a:t>의 내재가치 계산 및 종가와의 비교</a:t>
            </a:r>
            <a:endParaRPr lang="ko-KR" altLang="en-US" sz="1400" b="1" dirty="0"/>
          </a:p>
        </p:txBody>
      </p:sp>
      <p:cxnSp>
        <p:nvCxnSpPr>
          <p:cNvPr id="42" name="직선 화살표 연결선 41"/>
          <p:cNvCxnSpPr>
            <a:endCxn id="50" idx="1"/>
          </p:cNvCxnSpPr>
          <p:nvPr/>
        </p:nvCxnSpPr>
        <p:spPr>
          <a:xfrm flipV="1">
            <a:off x="2313167" y="4648859"/>
            <a:ext cx="643289" cy="24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7"/>
          <p:cNvSpPr txBox="1"/>
          <p:nvPr/>
        </p:nvSpPr>
        <p:spPr>
          <a:xfrm>
            <a:off x="2709506" y="5326595"/>
            <a:ext cx="203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2015</a:t>
            </a:r>
            <a:r>
              <a:rPr lang="ko-KR" altLang="en-US" sz="1400" b="1" dirty="0" smtClean="0"/>
              <a:t>년 </a:t>
            </a:r>
            <a:r>
              <a:rPr lang="ko-KR" altLang="en-US" sz="1400" b="1" dirty="0"/>
              <a:t>재무제표상 </a:t>
            </a:r>
            <a:endParaRPr lang="en-US" altLang="ko-KR" sz="1400" b="1" dirty="0"/>
          </a:p>
          <a:p>
            <a:r>
              <a:rPr lang="ko-KR" altLang="en-US" sz="1400" b="1" dirty="0"/>
              <a:t>주당 자기자본장부금액</a:t>
            </a:r>
            <a:endParaRPr lang="en-US" altLang="ko-KR" sz="1400" b="1" dirty="0"/>
          </a:p>
        </p:txBody>
      </p:sp>
      <p:cxnSp>
        <p:nvCxnSpPr>
          <p:cNvPr id="44" name="직선 화살표 연결선 43"/>
          <p:cNvCxnSpPr>
            <a:stCxn id="43" idx="0"/>
            <a:endCxn id="53" idx="2"/>
          </p:cNvCxnSpPr>
          <p:nvPr/>
        </p:nvCxnSpPr>
        <p:spPr>
          <a:xfrm flipV="1">
            <a:off x="3726679" y="4852259"/>
            <a:ext cx="36480" cy="474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6" idx="1"/>
            <a:endCxn id="54" idx="3"/>
          </p:cNvCxnSpPr>
          <p:nvPr/>
        </p:nvCxnSpPr>
        <p:spPr>
          <a:xfrm flipH="1">
            <a:off x="5828767" y="4536876"/>
            <a:ext cx="763093" cy="10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83"/>
          <p:cNvSpPr txBox="1"/>
          <p:nvPr/>
        </p:nvSpPr>
        <p:spPr>
          <a:xfrm>
            <a:off x="6591860" y="4382987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</a:rPr>
              <a:t>2016</a:t>
            </a:r>
            <a:r>
              <a:rPr lang="ko-KR" altLang="en-US" sz="1400" b="1" dirty="0" smtClean="0"/>
              <a:t>년 </a:t>
            </a:r>
            <a:r>
              <a:rPr lang="en-US" altLang="ko-KR" sz="1400" b="1" dirty="0" smtClean="0"/>
              <a:t>1Q~4Q </a:t>
            </a:r>
            <a:r>
              <a:rPr lang="ko-KR" altLang="en-US" sz="1400" b="1" dirty="0" err="1" smtClean="0"/>
              <a:t>당기순이익</a:t>
            </a:r>
            <a:r>
              <a:rPr lang="ko-KR" altLang="en-US" sz="1400" b="1" dirty="0" smtClean="0"/>
              <a:t> 예측</a:t>
            </a:r>
            <a:endParaRPr lang="en-US" altLang="ko-KR" sz="1400" b="1" dirty="0" smtClean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39375" y="2159726"/>
            <a:ext cx="1612702" cy="3869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cxnSp>
        <p:nvCxnSpPr>
          <p:cNvPr id="49" name="꺾인 연결선 48"/>
          <p:cNvCxnSpPr>
            <a:stCxn id="47" idx="2"/>
            <a:endCxn id="55" idx="3"/>
          </p:cNvCxnSpPr>
          <p:nvPr/>
        </p:nvCxnSpPr>
        <p:spPr>
          <a:xfrm rot="16200000" flipH="1">
            <a:off x="4439876" y="3352572"/>
            <a:ext cx="2372047" cy="760346"/>
          </a:xfrm>
          <a:prstGeom prst="bentConnector4">
            <a:avLst>
              <a:gd name="adj1" fmla="val 47109"/>
              <a:gd name="adj2" fmla="val 136116"/>
            </a:avLst>
          </a:prstGeom>
          <a:ln>
            <a:solidFill>
              <a:srgbClr val="74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59"/>
              <p:cNvSpPr txBox="1"/>
              <p:nvPr/>
            </p:nvSpPr>
            <p:spPr>
              <a:xfrm>
                <a:off x="2956456" y="4452362"/>
                <a:ext cx="129535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  </a:t>
                </a:r>
                <a:r>
                  <a:rPr lang="en-US" altLang="ko-KR" sz="1400" dirty="0" smtClean="0"/>
                  <a:t>+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456" y="4452362"/>
                <a:ext cx="1295355" cy="392993"/>
              </a:xfrm>
              <a:prstGeom prst="rect">
                <a:avLst/>
              </a:prstGeom>
              <a:blipFill rotWithShape="1">
                <a:blip r:embed="rId4"/>
                <a:stretch>
                  <a:fillRect r="-2830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60"/>
              <p:cNvSpPr txBox="1"/>
              <p:nvPr/>
            </p:nvSpPr>
            <p:spPr>
              <a:xfrm>
                <a:off x="4325040" y="4367761"/>
                <a:ext cx="1749363" cy="69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 dirty="0">
                                <a:latin typeface="Cambria Math" panose="02040503050406030204" pitchFamily="18" charset="0"/>
                              </a:rPr>
                              <m:t>잔</m:t>
                            </m:r>
                            <m:r>
                              <a:rPr lang="ko-KR" altLang="en-US" sz="2000" i="1" dirty="0" smtClean="0">
                                <a:latin typeface="Cambria Math" panose="02040503050406030204" pitchFamily="18" charset="0"/>
                              </a:rPr>
                              <m:t>여</m:t>
                            </m:r>
                            <m:r>
                              <a:rPr lang="ko-KR" altLang="en-US" sz="2000" i="1" dirty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2000" i="1" dirty="0" smtClean="0">
                                <a:latin typeface="Cambria Math" panose="02040503050406030204" pitchFamily="18" charset="0"/>
                              </a:rPr>
                              <m:t>익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본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</a:rPr>
                          <m:t>비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용</m:t>
                        </m:r>
                      </m:den>
                    </m:f>
                  </m:oMath>
                </a14:m>
                <a:r>
                  <a:rPr lang="ko-KR" altLang="en-US" sz="2000" dirty="0" smtClean="0"/>
                  <a:t> 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0" y="4367761"/>
                <a:ext cx="1749363" cy="69454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모서리가 둥근 직사각형 51"/>
          <p:cNvSpPr/>
          <p:nvPr/>
        </p:nvSpPr>
        <p:spPr>
          <a:xfrm>
            <a:off x="2956456" y="4476124"/>
            <a:ext cx="393631" cy="372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66343" y="4494566"/>
            <a:ext cx="393631" cy="357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533333" y="4365124"/>
            <a:ext cx="1295434" cy="3654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393370" y="4781613"/>
            <a:ext cx="1612702" cy="27431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buFontTx/>
              <a:buChar char="–"/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14180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분식예측관련 학술 논문의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주요 방법론</a:t>
            </a:r>
            <a:r>
              <a:rPr lang="en-US" altLang="ko-KR" dirty="0" smtClean="0"/>
              <a:t>: </a:t>
            </a:r>
            <a:r>
              <a:rPr lang="ko-KR" altLang="en-US" u="sng" dirty="0" smtClean="0"/>
              <a:t>데이터를 통한 귀납학습</a:t>
            </a:r>
            <a:endParaRPr lang="en-US" altLang="ko-KR" u="sng" dirty="0" smtClean="0"/>
          </a:p>
          <a:p>
            <a:endParaRPr lang="en-US" altLang="ko-KR" sz="1000" dirty="0" smtClean="0"/>
          </a:p>
          <a:p>
            <a:pPr lvl="1"/>
            <a:r>
              <a:rPr lang="ko-KR" altLang="en-US" dirty="0" smtClean="0"/>
              <a:t>분식판정 재무데이터와 정상 재무데이터를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학습용 데이터베이스를 구축하고</a:t>
            </a:r>
            <a:endParaRPr lang="en-US" altLang="ko-KR" dirty="0" smtClean="0"/>
          </a:p>
          <a:p>
            <a:pPr lvl="1"/>
            <a:endParaRPr lang="en-US" altLang="ko-KR" sz="1000" dirty="0" smtClean="0"/>
          </a:p>
          <a:p>
            <a:pPr lvl="1"/>
            <a:r>
              <a:rPr lang="ko-KR" altLang="en-US" dirty="0" smtClean="0"/>
              <a:t>분류예측 통계모형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데이터 </a:t>
            </a:r>
            <a:r>
              <a:rPr lang="ko-KR" altLang="en-US" dirty="0" err="1" smtClean="0"/>
              <a:t>마이닝</a:t>
            </a:r>
            <a:r>
              <a:rPr lang="ko-KR" altLang="en-US" dirty="0"/>
              <a:t> </a:t>
            </a:r>
            <a:r>
              <a:rPr lang="ko-KR" altLang="en-US" dirty="0" smtClean="0"/>
              <a:t>기법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인공지능 기법 등을 적용하여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로짓분석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판별분석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인공신경망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의사결정나무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서포트</a:t>
            </a:r>
            <a:r>
              <a:rPr lang="ko-KR" altLang="en-US" dirty="0" smtClean="0"/>
              <a:t> 벡터 머신 등</a:t>
            </a:r>
            <a:endParaRPr lang="en-US" altLang="ko-KR" dirty="0" smtClean="0"/>
          </a:p>
          <a:p>
            <a:pPr lvl="2"/>
            <a:endParaRPr lang="en-US" altLang="ko-KR" sz="1000" dirty="0" smtClean="0"/>
          </a:p>
          <a:p>
            <a:pPr lvl="1"/>
            <a:r>
              <a:rPr lang="ko-KR" altLang="en-US" dirty="0" smtClean="0"/>
              <a:t>예측모형을 구축하고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모형의 예측력을 검증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708" y="-171400"/>
            <a:ext cx="8251825" cy="1041399"/>
          </a:xfrm>
        </p:spPr>
        <p:txBody>
          <a:bodyPr/>
          <a:lstStyle/>
          <a:p>
            <a:r>
              <a:rPr lang="ko-KR" altLang="en-US" dirty="0"/>
              <a:t>연구모형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88099" name="Oval 3"/>
          <p:cNvSpPr>
            <a:spLocks noChangeArrowheads="1"/>
          </p:cNvSpPr>
          <p:nvPr/>
        </p:nvSpPr>
        <p:spPr bwMode="auto">
          <a:xfrm>
            <a:off x="3140075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0" name="Oval 4"/>
          <p:cNvSpPr>
            <a:spLocks noChangeArrowheads="1"/>
          </p:cNvSpPr>
          <p:nvPr/>
        </p:nvSpPr>
        <p:spPr bwMode="auto">
          <a:xfrm>
            <a:off x="4584700" y="4522043"/>
            <a:ext cx="444500" cy="3492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1" name="Oval 5"/>
          <p:cNvSpPr>
            <a:spLocks noChangeArrowheads="1"/>
          </p:cNvSpPr>
          <p:nvPr/>
        </p:nvSpPr>
        <p:spPr bwMode="auto">
          <a:xfrm>
            <a:off x="3875088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2" name="Oval 6"/>
          <p:cNvSpPr>
            <a:spLocks noChangeArrowheads="1"/>
          </p:cNvSpPr>
          <p:nvPr/>
        </p:nvSpPr>
        <p:spPr bwMode="auto">
          <a:xfrm>
            <a:off x="5927725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 flipH="1">
            <a:off x="2970213" y="4887168"/>
            <a:ext cx="395287" cy="38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8" name="Line 12"/>
          <p:cNvSpPr>
            <a:spLocks noChangeShapeType="1"/>
          </p:cNvSpPr>
          <p:nvPr/>
        </p:nvSpPr>
        <p:spPr bwMode="auto">
          <a:xfrm flipH="1">
            <a:off x="4062413" y="4903043"/>
            <a:ext cx="46037" cy="515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4824413" y="4903043"/>
            <a:ext cx="485775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2" name="Line 16"/>
          <p:cNvSpPr>
            <a:spLocks noChangeShapeType="1"/>
          </p:cNvSpPr>
          <p:nvPr/>
        </p:nvSpPr>
        <p:spPr bwMode="auto">
          <a:xfrm>
            <a:off x="6156325" y="4903043"/>
            <a:ext cx="1214438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5" name="Oval 19"/>
          <p:cNvSpPr>
            <a:spLocks noChangeArrowheads="1"/>
          </p:cNvSpPr>
          <p:nvPr/>
        </p:nvSpPr>
        <p:spPr bwMode="auto">
          <a:xfrm>
            <a:off x="4610100" y="2216993"/>
            <a:ext cx="444500" cy="3476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1" name="Line 35"/>
          <p:cNvSpPr>
            <a:spLocks noChangeShapeType="1"/>
          </p:cNvSpPr>
          <p:nvPr/>
        </p:nvSpPr>
        <p:spPr bwMode="auto">
          <a:xfrm>
            <a:off x="4813300" y="2572593"/>
            <a:ext cx="1291828" cy="194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2" name="Line 36"/>
          <p:cNvSpPr>
            <a:spLocks noChangeShapeType="1"/>
          </p:cNvSpPr>
          <p:nvPr/>
        </p:nvSpPr>
        <p:spPr bwMode="auto">
          <a:xfrm flipH="1">
            <a:off x="4806950" y="2567831"/>
            <a:ext cx="12700" cy="195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3" name="Line 37"/>
          <p:cNvSpPr>
            <a:spLocks noChangeShapeType="1"/>
          </p:cNvSpPr>
          <p:nvPr/>
        </p:nvSpPr>
        <p:spPr bwMode="auto">
          <a:xfrm flipH="1">
            <a:off x="3440831" y="2578943"/>
            <a:ext cx="1383581" cy="1947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4" name="Line 38"/>
          <p:cNvSpPr>
            <a:spLocks noChangeShapeType="1"/>
          </p:cNvSpPr>
          <p:nvPr/>
        </p:nvSpPr>
        <p:spPr bwMode="auto">
          <a:xfrm flipH="1">
            <a:off x="4108449" y="2556717"/>
            <a:ext cx="711199" cy="19700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5" name="Line 39"/>
          <p:cNvSpPr>
            <a:spLocks noChangeShapeType="1"/>
          </p:cNvSpPr>
          <p:nvPr/>
        </p:nvSpPr>
        <p:spPr bwMode="auto">
          <a:xfrm>
            <a:off x="4846638" y="1821706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8136" name="Line 40"/>
          <p:cNvSpPr>
            <a:spLocks noChangeShapeType="1"/>
          </p:cNvSpPr>
          <p:nvPr/>
        </p:nvSpPr>
        <p:spPr bwMode="auto">
          <a:xfrm>
            <a:off x="5067300" y="2963117"/>
            <a:ext cx="2146300" cy="45647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7" name="Text Box 41"/>
          <p:cNvSpPr txBox="1">
            <a:spLocks noChangeArrowheads="1"/>
          </p:cNvSpPr>
          <p:nvPr/>
        </p:nvSpPr>
        <p:spPr bwMode="auto">
          <a:xfrm>
            <a:off x="7213600" y="3265704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</a:p>
        </p:txBody>
      </p:sp>
      <p:sp>
        <p:nvSpPr>
          <p:cNvPr id="388138" name="Line 42"/>
          <p:cNvSpPr>
            <a:spLocks noChangeShapeType="1"/>
          </p:cNvSpPr>
          <p:nvPr/>
        </p:nvSpPr>
        <p:spPr bwMode="auto">
          <a:xfrm flipV="1">
            <a:off x="4824414" y="3419591"/>
            <a:ext cx="2389186" cy="12216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43" name="Text Box 47"/>
          <p:cNvSpPr txBox="1">
            <a:spLocks noChangeArrowheads="1"/>
          </p:cNvSpPr>
          <p:nvPr/>
        </p:nvSpPr>
        <p:spPr bwMode="auto">
          <a:xfrm>
            <a:off x="4899025" y="1605806"/>
            <a:ext cx="15744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출력변수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l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분식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/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graphicFrame>
        <p:nvGraphicFramePr>
          <p:cNvPr id="388144" name="Group 4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3973"/>
              </p:ext>
            </p:extLst>
          </p:nvPr>
        </p:nvGraphicFramePr>
        <p:xfrm>
          <a:off x="636588" y="5349537"/>
          <a:ext cx="8631237" cy="1371600"/>
        </p:xfrm>
        <a:graphic>
          <a:graphicData uri="http://schemas.openxmlformats.org/drawingml/2006/table">
            <a:tbl>
              <a:tblPr/>
              <a:tblGrid>
                <a:gridCol w="1482725"/>
                <a:gridCol w="1168400"/>
                <a:gridCol w="1449263"/>
                <a:gridCol w="1224136"/>
                <a:gridCol w="864096"/>
                <a:gridCol w="1008112"/>
                <a:gridCol w="1434505"/>
              </a:tblGrid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기업 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 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분식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기업 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 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8194" name="Line 98"/>
          <p:cNvSpPr>
            <a:spLocks noChangeShapeType="1"/>
          </p:cNvSpPr>
          <p:nvPr/>
        </p:nvSpPr>
        <p:spPr bwMode="auto">
          <a:xfrm>
            <a:off x="1487488" y="6231781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5" name="Line 99"/>
          <p:cNvSpPr>
            <a:spLocks noChangeShapeType="1"/>
          </p:cNvSpPr>
          <p:nvPr/>
        </p:nvSpPr>
        <p:spPr bwMode="auto">
          <a:xfrm>
            <a:off x="2720752" y="6198489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6" name="Line 100"/>
          <p:cNvSpPr>
            <a:spLocks noChangeShapeType="1"/>
          </p:cNvSpPr>
          <p:nvPr/>
        </p:nvSpPr>
        <p:spPr bwMode="auto">
          <a:xfrm>
            <a:off x="4062643" y="6224615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7" name="Line 101"/>
          <p:cNvSpPr>
            <a:spLocks noChangeShapeType="1"/>
          </p:cNvSpPr>
          <p:nvPr/>
        </p:nvSpPr>
        <p:spPr bwMode="auto">
          <a:xfrm>
            <a:off x="5385048" y="6215906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8" name="Line 102"/>
          <p:cNvSpPr>
            <a:spLocks noChangeShapeType="1"/>
          </p:cNvSpPr>
          <p:nvPr/>
        </p:nvSpPr>
        <p:spPr bwMode="auto">
          <a:xfrm>
            <a:off x="7352494" y="6198489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9" name="Line 103"/>
          <p:cNvSpPr>
            <a:spLocks noChangeShapeType="1"/>
          </p:cNvSpPr>
          <p:nvPr/>
        </p:nvSpPr>
        <p:spPr bwMode="auto">
          <a:xfrm>
            <a:off x="8620125" y="6215906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201" name="Freeform 105"/>
          <p:cNvSpPr>
            <a:spLocks/>
          </p:cNvSpPr>
          <p:nvPr/>
        </p:nvSpPr>
        <p:spPr bwMode="auto">
          <a:xfrm>
            <a:off x="6392863" y="1967756"/>
            <a:ext cx="2447925" cy="3167062"/>
          </a:xfrm>
          <a:custGeom>
            <a:avLst/>
            <a:gdLst>
              <a:gd name="T0" fmla="*/ 0 w 1542"/>
              <a:gd name="T1" fmla="*/ 0 h 1995"/>
              <a:gd name="T2" fmla="*/ 1542 w 1542"/>
              <a:gd name="T3" fmla="*/ 0 h 1995"/>
              <a:gd name="T4" fmla="*/ 1542 w 1542"/>
              <a:gd name="T5" fmla="*/ 1995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2" h="1995">
                <a:moveTo>
                  <a:pt x="0" y="0"/>
                </a:moveTo>
                <a:lnTo>
                  <a:pt x="1542" y="0"/>
                </a:lnTo>
                <a:lnTo>
                  <a:pt x="1542" y="1995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202" name="Text Box 106"/>
          <p:cNvSpPr txBox="1">
            <a:spLocks noChangeArrowheads="1"/>
          </p:cNvSpPr>
          <p:nvPr/>
        </p:nvSpPr>
        <p:spPr bwMode="auto">
          <a:xfrm>
            <a:off x="2073275" y="4415681"/>
            <a:ext cx="9413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sz="1400" b="1">
                <a:latin typeface="Arial" panose="020B0604020202020204" pitchFamily="34" charset="0"/>
              </a:rPr>
              <a:t>입력변수</a:t>
            </a:r>
            <a:r>
              <a:rPr lang="en-US" altLang="ko-KR" sz="1400" b="1"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ko-KR" altLang="en-US" sz="1400" b="1">
                <a:latin typeface="Arial" panose="020B0604020202020204" pitchFamily="34" charset="0"/>
              </a:rPr>
              <a:t>재무비율</a:t>
            </a:r>
          </a:p>
        </p:txBody>
      </p:sp>
      <p:sp>
        <p:nvSpPr>
          <p:cNvPr id="3" name="아래쪽 화살표 설명선 2"/>
          <p:cNvSpPr/>
          <p:nvPr/>
        </p:nvSpPr>
        <p:spPr bwMode="auto">
          <a:xfrm>
            <a:off x="614361" y="4077072"/>
            <a:ext cx="1409701" cy="119903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기업의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재무비율 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21127" y="1971357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로지스틱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회귀기법을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활용한 분식예측모형 구축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2125221" y="5365199"/>
            <a:ext cx="11320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Arial" panose="020B0604020202020204" pitchFamily="34" charset="0"/>
              </a:rPr>
              <a:t>매출액 성장률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3" name="Text Box 44"/>
          <p:cNvSpPr txBox="1">
            <a:spLocks noChangeArrowheads="1"/>
          </p:cNvSpPr>
          <p:nvPr/>
        </p:nvSpPr>
        <p:spPr bwMode="auto">
          <a:xfrm>
            <a:off x="3394229" y="5365199"/>
            <a:ext cx="11320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부채비율 변화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4" name="Text Box 45"/>
          <p:cNvSpPr txBox="1">
            <a:spLocks noChangeArrowheads="1"/>
          </p:cNvSpPr>
          <p:nvPr/>
        </p:nvSpPr>
        <p:spPr bwMode="auto">
          <a:xfrm>
            <a:off x="4664968" y="5365199"/>
            <a:ext cx="12827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총자산 </a:t>
            </a:r>
            <a:r>
              <a:rPr lang="ko-KR" altLang="en-US" sz="1200" b="1" dirty="0" err="1" smtClean="0">
                <a:latin typeface="Arial" panose="020B0604020202020204" pitchFamily="34" charset="0"/>
              </a:rPr>
              <a:t>순이익률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6897216" y="5384249"/>
            <a:ext cx="7873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유동비율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6" name="Line 104"/>
          <p:cNvSpPr>
            <a:spLocks noChangeShapeType="1"/>
          </p:cNvSpPr>
          <p:nvPr/>
        </p:nvSpPr>
        <p:spPr bwMode="auto">
          <a:xfrm>
            <a:off x="6105128" y="5527124"/>
            <a:ext cx="61118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8251825" cy="1041399"/>
          </a:xfrm>
        </p:spPr>
        <p:txBody>
          <a:bodyPr/>
          <a:lstStyle/>
          <a:p>
            <a:r>
              <a:rPr lang="ko-KR" altLang="en-US" dirty="0"/>
              <a:t>연구모형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88099" name="Oval 3"/>
          <p:cNvSpPr>
            <a:spLocks noChangeArrowheads="1"/>
          </p:cNvSpPr>
          <p:nvPr/>
        </p:nvSpPr>
        <p:spPr bwMode="auto">
          <a:xfrm>
            <a:off x="3140075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0" name="Oval 4"/>
          <p:cNvSpPr>
            <a:spLocks noChangeArrowheads="1"/>
          </p:cNvSpPr>
          <p:nvPr/>
        </p:nvSpPr>
        <p:spPr bwMode="auto">
          <a:xfrm>
            <a:off x="4584700" y="4522043"/>
            <a:ext cx="444500" cy="3492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1" name="Oval 5"/>
          <p:cNvSpPr>
            <a:spLocks noChangeArrowheads="1"/>
          </p:cNvSpPr>
          <p:nvPr/>
        </p:nvSpPr>
        <p:spPr bwMode="auto">
          <a:xfrm>
            <a:off x="3875088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2" name="Oval 6"/>
          <p:cNvSpPr>
            <a:spLocks noChangeArrowheads="1"/>
          </p:cNvSpPr>
          <p:nvPr/>
        </p:nvSpPr>
        <p:spPr bwMode="auto">
          <a:xfrm>
            <a:off x="5927725" y="4526806"/>
            <a:ext cx="444500" cy="350837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3" name="Oval 7"/>
          <p:cNvSpPr>
            <a:spLocks noChangeArrowheads="1"/>
          </p:cNvSpPr>
          <p:nvPr/>
        </p:nvSpPr>
        <p:spPr bwMode="auto">
          <a:xfrm>
            <a:off x="2854325" y="3367931"/>
            <a:ext cx="444500" cy="3492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4" name="Oval 8"/>
          <p:cNvSpPr>
            <a:spLocks noChangeArrowheads="1"/>
          </p:cNvSpPr>
          <p:nvPr/>
        </p:nvSpPr>
        <p:spPr bwMode="auto">
          <a:xfrm>
            <a:off x="3606800" y="3377456"/>
            <a:ext cx="442913" cy="347662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5" name="Oval 9"/>
          <p:cNvSpPr>
            <a:spLocks noChangeArrowheads="1"/>
          </p:cNvSpPr>
          <p:nvPr/>
        </p:nvSpPr>
        <p:spPr bwMode="auto">
          <a:xfrm>
            <a:off x="4559300" y="3377456"/>
            <a:ext cx="446088" cy="347662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6" name="Oval 10"/>
          <p:cNvSpPr>
            <a:spLocks noChangeArrowheads="1"/>
          </p:cNvSpPr>
          <p:nvPr/>
        </p:nvSpPr>
        <p:spPr bwMode="auto">
          <a:xfrm>
            <a:off x="6229350" y="3377456"/>
            <a:ext cx="447675" cy="347662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 flipH="1">
            <a:off x="2970213" y="4887168"/>
            <a:ext cx="395287" cy="38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8" name="Line 12"/>
          <p:cNvSpPr>
            <a:spLocks noChangeShapeType="1"/>
          </p:cNvSpPr>
          <p:nvPr/>
        </p:nvSpPr>
        <p:spPr bwMode="auto">
          <a:xfrm flipH="1">
            <a:off x="4062413" y="4903043"/>
            <a:ext cx="46037" cy="515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>
            <a:off x="3108325" y="3712418"/>
            <a:ext cx="247650" cy="817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0" name="Line 14"/>
          <p:cNvSpPr>
            <a:spLocks noChangeShapeType="1"/>
          </p:cNvSpPr>
          <p:nvPr/>
        </p:nvSpPr>
        <p:spPr bwMode="auto">
          <a:xfrm flipH="1">
            <a:off x="3365500" y="3739406"/>
            <a:ext cx="460375" cy="782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4824413" y="4903043"/>
            <a:ext cx="485775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2" name="Line 16"/>
          <p:cNvSpPr>
            <a:spLocks noChangeShapeType="1"/>
          </p:cNvSpPr>
          <p:nvPr/>
        </p:nvSpPr>
        <p:spPr bwMode="auto">
          <a:xfrm>
            <a:off x="6156325" y="4903043"/>
            <a:ext cx="1214438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>
            <a:off x="5203825" y="4696668"/>
            <a:ext cx="61118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4" name="Line 18"/>
          <p:cNvSpPr>
            <a:spLocks noChangeShapeType="1"/>
          </p:cNvSpPr>
          <p:nvPr/>
        </p:nvSpPr>
        <p:spPr bwMode="auto">
          <a:xfrm>
            <a:off x="5211763" y="3540968"/>
            <a:ext cx="86995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5" name="Oval 19"/>
          <p:cNvSpPr>
            <a:spLocks noChangeArrowheads="1"/>
          </p:cNvSpPr>
          <p:nvPr/>
        </p:nvSpPr>
        <p:spPr bwMode="auto">
          <a:xfrm>
            <a:off x="4610100" y="2216993"/>
            <a:ext cx="444500" cy="3476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6" name="Line 20"/>
          <p:cNvSpPr>
            <a:spLocks noChangeShapeType="1"/>
          </p:cNvSpPr>
          <p:nvPr/>
        </p:nvSpPr>
        <p:spPr bwMode="auto">
          <a:xfrm>
            <a:off x="4143375" y="3540968"/>
            <a:ext cx="36988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7" name="Line 21"/>
          <p:cNvSpPr>
            <a:spLocks noChangeShapeType="1"/>
          </p:cNvSpPr>
          <p:nvPr/>
        </p:nvSpPr>
        <p:spPr bwMode="auto">
          <a:xfrm flipH="1">
            <a:off x="3355975" y="3728293"/>
            <a:ext cx="1404938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8" name="Line 22"/>
          <p:cNvSpPr>
            <a:spLocks noChangeShapeType="1"/>
          </p:cNvSpPr>
          <p:nvPr/>
        </p:nvSpPr>
        <p:spPr bwMode="auto">
          <a:xfrm flipH="1">
            <a:off x="3355975" y="3729881"/>
            <a:ext cx="3040063" cy="788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19" name="Line 23"/>
          <p:cNvSpPr>
            <a:spLocks noChangeShapeType="1"/>
          </p:cNvSpPr>
          <p:nvPr/>
        </p:nvSpPr>
        <p:spPr bwMode="auto">
          <a:xfrm flipH="1">
            <a:off x="4113213" y="3731468"/>
            <a:ext cx="652462" cy="788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0" name="Line 24"/>
          <p:cNvSpPr>
            <a:spLocks noChangeShapeType="1"/>
          </p:cNvSpPr>
          <p:nvPr/>
        </p:nvSpPr>
        <p:spPr bwMode="auto">
          <a:xfrm flipV="1">
            <a:off x="4113213" y="3736231"/>
            <a:ext cx="2282825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1" name="Line 25"/>
          <p:cNvSpPr>
            <a:spLocks noChangeShapeType="1"/>
          </p:cNvSpPr>
          <p:nvPr/>
        </p:nvSpPr>
        <p:spPr bwMode="auto">
          <a:xfrm flipV="1">
            <a:off x="4813300" y="3740993"/>
            <a:ext cx="1582738" cy="777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2" name="Line 26"/>
          <p:cNvSpPr>
            <a:spLocks noChangeShapeType="1"/>
          </p:cNvSpPr>
          <p:nvPr/>
        </p:nvSpPr>
        <p:spPr bwMode="auto">
          <a:xfrm flipV="1">
            <a:off x="6156325" y="3731468"/>
            <a:ext cx="239713" cy="79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3" name="Line 27"/>
          <p:cNvSpPr>
            <a:spLocks noChangeShapeType="1"/>
          </p:cNvSpPr>
          <p:nvPr/>
        </p:nvSpPr>
        <p:spPr bwMode="auto">
          <a:xfrm flipH="1" flipV="1">
            <a:off x="4775200" y="3740993"/>
            <a:ext cx="1376363" cy="781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4" name="Line 28"/>
          <p:cNvSpPr>
            <a:spLocks noChangeShapeType="1"/>
          </p:cNvSpPr>
          <p:nvPr/>
        </p:nvSpPr>
        <p:spPr bwMode="auto">
          <a:xfrm flipH="1" flipV="1">
            <a:off x="4770438" y="3736231"/>
            <a:ext cx="49212" cy="769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5" name="Line 29"/>
          <p:cNvSpPr>
            <a:spLocks noChangeShapeType="1"/>
          </p:cNvSpPr>
          <p:nvPr/>
        </p:nvSpPr>
        <p:spPr bwMode="auto">
          <a:xfrm flipH="1" flipV="1">
            <a:off x="3838575" y="3744168"/>
            <a:ext cx="985838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6" name="Line 30"/>
          <p:cNvSpPr>
            <a:spLocks noChangeShapeType="1"/>
          </p:cNvSpPr>
          <p:nvPr/>
        </p:nvSpPr>
        <p:spPr bwMode="auto">
          <a:xfrm flipH="1" flipV="1">
            <a:off x="3832225" y="3744168"/>
            <a:ext cx="271463" cy="769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7" name="Line 31"/>
          <p:cNvSpPr>
            <a:spLocks noChangeShapeType="1"/>
          </p:cNvSpPr>
          <p:nvPr/>
        </p:nvSpPr>
        <p:spPr bwMode="auto">
          <a:xfrm flipH="1" flipV="1">
            <a:off x="3113088" y="3723531"/>
            <a:ext cx="1000125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8" name="Line 32"/>
          <p:cNvSpPr>
            <a:spLocks noChangeShapeType="1"/>
          </p:cNvSpPr>
          <p:nvPr/>
        </p:nvSpPr>
        <p:spPr bwMode="auto">
          <a:xfrm flipH="1" flipV="1">
            <a:off x="3113088" y="3723531"/>
            <a:ext cx="1706562" cy="795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29" name="Line 33"/>
          <p:cNvSpPr>
            <a:spLocks noChangeShapeType="1"/>
          </p:cNvSpPr>
          <p:nvPr/>
        </p:nvSpPr>
        <p:spPr bwMode="auto">
          <a:xfrm flipH="1" flipV="1">
            <a:off x="3832225" y="3747343"/>
            <a:ext cx="2324100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0" name="Line 34"/>
          <p:cNvSpPr>
            <a:spLocks noChangeShapeType="1"/>
          </p:cNvSpPr>
          <p:nvPr/>
        </p:nvSpPr>
        <p:spPr bwMode="auto">
          <a:xfrm flipH="1" flipV="1">
            <a:off x="3117850" y="3728293"/>
            <a:ext cx="3033713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1" name="Line 35"/>
          <p:cNvSpPr>
            <a:spLocks noChangeShapeType="1"/>
          </p:cNvSpPr>
          <p:nvPr/>
        </p:nvSpPr>
        <p:spPr bwMode="auto">
          <a:xfrm>
            <a:off x="4813300" y="2572593"/>
            <a:ext cx="1582738" cy="777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2" name="Line 36"/>
          <p:cNvSpPr>
            <a:spLocks noChangeShapeType="1"/>
          </p:cNvSpPr>
          <p:nvPr/>
        </p:nvSpPr>
        <p:spPr bwMode="auto">
          <a:xfrm flipH="1">
            <a:off x="4770438" y="2567831"/>
            <a:ext cx="49212" cy="771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3" name="Line 37"/>
          <p:cNvSpPr>
            <a:spLocks noChangeShapeType="1"/>
          </p:cNvSpPr>
          <p:nvPr/>
        </p:nvSpPr>
        <p:spPr bwMode="auto">
          <a:xfrm flipH="1">
            <a:off x="3836988" y="2578943"/>
            <a:ext cx="987425" cy="773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4" name="Line 38"/>
          <p:cNvSpPr>
            <a:spLocks noChangeShapeType="1"/>
          </p:cNvSpPr>
          <p:nvPr/>
        </p:nvSpPr>
        <p:spPr bwMode="auto">
          <a:xfrm flipH="1">
            <a:off x="3114675" y="2556718"/>
            <a:ext cx="1704975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5" name="Line 39"/>
          <p:cNvSpPr>
            <a:spLocks noChangeShapeType="1"/>
          </p:cNvSpPr>
          <p:nvPr/>
        </p:nvSpPr>
        <p:spPr bwMode="auto">
          <a:xfrm>
            <a:off x="4846638" y="1821706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8136" name="Line 40"/>
          <p:cNvSpPr>
            <a:spLocks noChangeShapeType="1"/>
          </p:cNvSpPr>
          <p:nvPr/>
        </p:nvSpPr>
        <p:spPr bwMode="auto">
          <a:xfrm flipV="1">
            <a:off x="5637213" y="2386856"/>
            <a:ext cx="1403350" cy="5762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37" name="Text Box 41"/>
          <p:cNvSpPr txBox="1">
            <a:spLocks noChangeArrowheads="1"/>
          </p:cNvSpPr>
          <p:nvPr/>
        </p:nvSpPr>
        <p:spPr bwMode="auto">
          <a:xfrm>
            <a:off x="7213600" y="2183656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</a:p>
        </p:txBody>
      </p:sp>
      <p:sp>
        <p:nvSpPr>
          <p:cNvPr id="388138" name="Line 42"/>
          <p:cNvSpPr>
            <a:spLocks noChangeShapeType="1"/>
          </p:cNvSpPr>
          <p:nvPr/>
        </p:nvSpPr>
        <p:spPr bwMode="auto">
          <a:xfrm flipV="1">
            <a:off x="5246688" y="2386856"/>
            <a:ext cx="1793875" cy="15843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43" name="Text Box 47"/>
          <p:cNvSpPr txBox="1">
            <a:spLocks noChangeArrowheads="1"/>
          </p:cNvSpPr>
          <p:nvPr/>
        </p:nvSpPr>
        <p:spPr bwMode="auto">
          <a:xfrm>
            <a:off x="4899025" y="1605806"/>
            <a:ext cx="15744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출력변수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l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분식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/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graphicFrame>
        <p:nvGraphicFramePr>
          <p:cNvPr id="388144" name="Group 4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395701"/>
              </p:ext>
            </p:extLst>
          </p:nvPr>
        </p:nvGraphicFramePr>
        <p:xfrm>
          <a:off x="636588" y="5349537"/>
          <a:ext cx="8631237" cy="1371600"/>
        </p:xfrm>
        <a:graphic>
          <a:graphicData uri="http://schemas.openxmlformats.org/drawingml/2006/table">
            <a:tbl>
              <a:tblPr/>
              <a:tblGrid>
                <a:gridCol w="1482725"/>
                <a:gridCol w="1168400"/>
                <a:gridCol w="1449263"/>
                <a:gridCol w="1224136"/>
                <a:gridCol w="864096"/>
                <a:gridCol w="1008112"/>
                <a:gridCol w="1434505"/>
              </a:tblGrid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기업 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 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분식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기업 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 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defRPr kumimoji="1" sz="20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Monotype Sorts" pitchFamily="2" charset="2"/>
                        <a:defRPr kumimoji="1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50000"/>
                        <a:buFont typeface="Monotype Sorts" pitchFamily="2" charset="2"/>
                        <a:defRPr kumimoji="1" sz="1600" b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8194" name="Line 98"/>
          <p:cNvSpPr>
            <a:spLocks noChangeShapeType="1"/>
          </p:cNvSpPr>
          <p:nvPr/>
        </p:nvSpPr>
        <p:spPr bwMode="auto">
          <a:xfrm>
            <a:off x="1487488" y="6231781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5" name="Line 99"/>
          <p:cNvSpPr>
            <a:spLocks noChangeShapeType="1"/>
          </p:cNvSpPr>
          <p:nvPr/>
        </p:nvSpPr>
        <p:spPr bwMode="auto">
          <a:xfrm>
            <a:off x="2720752" y="6198489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6" name="Line 100"/>
          <p:cNvSpPr>
            <a:spLocks noChangeShapeType="1"/>
          </p:cNvSpPr>
          <p:nvPr/>
        </p:nvSpPr>
        <p:spPr bwMode="auto">
          <a:xfrm>
            <a:off x="4062643" y="6224615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7" name="Line 101"/>
          <p:cNvSpPr>
            <a:spLocks noChangeShapeType="1"/>
          </p:cNvSpPr>
          <p:nvPr/>
        </p:nvSpPr>
        <p:spPr bwMode="auto">
          <a:xfrm>
            <a:off x="5385048" y="6215906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8" name="Line 102"/>
          <p:cNvSpPr>
            <a:spLocks noChangeShapeType="1"/>
          </p:cNvSpPr>
          <p:nvPr/>
        </p:nvSpPr>
        <p:spPr bwMode="auto">
          <a:xfrm>
            <a:off x="7352494" y="6198489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199" name="Line 103"/>
          <p:cNvSpPr>
            <a:spLocks noChangeShapeType="1"/>
          </p:cNvSpPr>
          <p:nvPr/>
        </p:nvSpPr>
        <p:spPr bwMode="auto">
          <a:xfrm>
            <a:off x="8620125" y="6215906"/>
            <a:ext cx="0" cy="504825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201" name="Freeform 105"/>
          <p:cNvSpPr>
            <a:spLocks/>
          </p:cNvSpPr>
          <p:nvPr/>
        </p:nvSpPr>
        <p:spPr bwMode="auto">
          <a:xfrm>
            <a:off x="6392863" y="1967756"/>
            <a:ext cx="2447925" cy="3167062"/>
          </a:xfrm>
          <a:custGeom>
            <a:avLst/>
            <a:gdLst>
              <a:gd name="T0" fmla="*/ 0 w 1542"/>
              <a:gd name="T1" fmla="*/ 0 h 1995"/>
              <a:gd name="T2" fmla="*/ 1542 w 1542"/>
              <a:gd name="T3" fmla="*/ 0 h 1995"/>
              <a:gd name="T4" fmla="*/ 1542 w 1542"/>
              <a:gd name="T5" fmla="*/ 1995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2" h="1995">
                <a:moveTo>
                  <a:pt x="0" y="0"/>
                </a:moveTo>
                <a:lnTo>
                  <a:pt x="1542" y="0"/>
                </a:lnTo>
                <a:lnTo>
                  <a:pt x="1542" y="1995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202" name="Text Box 106"/>
          <p:cNvSpPr txBox="1">
            <a:spLocks noChangeArrowheads="1"/>
          </p:cNvSpPr>
          <p:nvPr/>
        </p:nvSpPr>
        <p:spPr bwMode="auto">
          <a:xfrm>
            <a:off x="2073275" y="4415681"/>
            <a:ext cx="9413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sz="1400" b="1">
                <a:latin typeface="Arial" panose="020B0604020202020204" pitchFamily="34" charset="0"/>
              </a:rPr>
              <a:t>입력변수</a:t>
            </a:r>
            <a:r>
              <a:rPr lang="en-US" altLang="ko-KR" sz="1400" b="1"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ko-KR" altLang="en-US" sz="1400" b="1">
                <a:latin typeface="Arial" panose="020B0604020202020204" pitchFamily="34" charset="0"/>
              </a:rPr>
              <a:t>재무비율</a:t>
            </a:r>
          </a:p>
        </p:txBody>
      </p:sp>
      <p:sp>
        <p:nvSpPr>
          <p:cNvPr id="388203" name="Text Box 107"/>
          <p:cNvSpPr txBox="1">
            <a:spLocks noChangeArrowheads="1"/>
          </p:cNvSpPr>
          <p:nvPr/>
        </p:nvSpPr>
        <p:spPr bwMode="auto">
          <a:xfrm>
            <a:off x="2073275" y="3407618"/>
            <a:ext cx="708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/>
              <a:t>은닉층</a:t>
            </a:r>
          </a:p>
        </p:txBody>
      </p:sp>
      <p:sp>
        <p:nvSpPr>
          <p:cNvPr id="3" name="아래쪽 화살표 설명선 2"/>
          <p:cNvSpPr/>
          <p:nvPr/>
        </p:nvSpPr>
        <p:spPr bwMode="auto">
          <a:xfrm>
            <a:off x="614361" y="4077072"/>
            <a:ext cx="1409701" cy="119903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기업의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재무비율 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21127" y="1971357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인공신경망 기법을 활용한 분식예측모형 구축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2125221" y="5365199"/>
            <a:ext cx="11320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smtClean="0">
                <a:latin typeface="Arial" panose="020B0604020202020204" pitchFamily="34" charset="0"/>
              </a:rPr>
              <a:t>매출액 성장률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3" name="Text Box 44"/>
          <p:cNvSpPr txBox="1">
            <a:spLocks noChangeArrowheads="1"/>
          </p:cNvSpPr>
          <p:nvPr/>
        </p:nvSpPr>
        <p:spPr bwMode="auto">
          <a:xfrm>
            <a:off x="3394229" y="5365199"/>
            <a:ext cx="11320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부채비율 변화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4" name="Text Box 45"/>
          <p:cNvSpPr txBox="1">
            <a:spLocks noChangeArrowheads="1"/>
          </p:cNvSpPr>
          <p:nvPr/>
        </p:nvSpPr>
        <p:spPr bwMode="auto">
          <a:xfrm>
            <a:off x="4664968" y="5365199"/>
            <a:ext cx="12827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총자산 </a:t>
            </a:r>
            <a:r>
              <a:rPr lang="ko-KR" altLang="en-US" sz="1200" b="1" dirty="0" err="1" smtClean="0">
                <a:latin typeface="Arial" panose="020B0604020202020204" pitchFamily="34" charset="0"/>
              </a:rPr>
              <a:t>순이익률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6897216" y="5384249"/>
            <a:ext cx="7873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유동비율</a:t>
            </a:r>
            <a:endParaRPr lang="ko-KR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66" name="Line 104"/>
          <p:cNvSpPr>
            <a:spLocks noChangeShapeType="1"/>
          </p:cNvSpPr>
          <p:nvPr/>
        </p:nvSpPr>
        <p:spPr bwMode="auto">
          <a:xfrm>
            <a:off x="6105128" y="5527124"/>
            <a:ext cx="61118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8251825" cy="1041399"/>
          </a:xfrm>
        </p:spPr>
        <p:txBody>
          <a:bodyPr/>
          <a:lstStyle/>
          <a:p>
            <a:r>
              <a:rPr lang="ko-KR" altLang="en-US" dirty="0" err="1" smtClean="0"/>
              <a:t>어떠</a:t>
            </a:r>
            <a:r>
              <a:rPr lang="ko-KR" altLang="en-US" dirty="0" smtClean="0"/>
              <a:t> 조합이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가장 효과적일까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412776"/>
            <a:ext cx="7920880" cy="457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0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외국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259"/>
            <a:ext cx="9906000" cy="26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외국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2276872"/>
            <a:ext cx="8193360" cy="30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린 </a:t>
            </a:r>
            <a:r>
              <a:rPr lang="ko-KR" altLang="en-US" dirty="0" err="1" smtClean="0"/>
              <a:t>스타트업의</a:t>
            </a:r>
            <a:r>
              <a:rPr lang="ko-KR" altLang="en-US" dirty="0" smtClean="0"/>
              <a:t> 프로세스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844824"/>
            <a:ext cx="7200800" cy="442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1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린 </a:t>
            </a:r>
            <a:r>
              <a:rPr lang="ko-KR" altLang="en-US" dirty="0" err="1" smtClean="0"/>
              <a:t>스타트업의</a:t>
            </a:r>
            <a:r>
              <a:rPr lang="ko-KR" altLang="en-US" dirty="0" smtClean="0"/>
              <a:t> 프로세스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916832"/>
            <a:ext cx="6984776" cy="452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0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27127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린 </a:t>
            </a:r>
            <a:r>
              <a:rPr lang="ko-KR" altLang="en-US" dirty="0" err="1" smtClean="0"/>
              <a:t>스타트업의</a:t>
            </a:r>
            <a:r>
              <a:rPr lang="ko-KR" altLang="en-US" dirty="0" smtClean="0"/>
              <a:t> 프로세스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084662"/>
            <a:ext cx="610845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고객을 알기 위해서는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112250" y="1268760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데이터</a:t>
            </a:r>
            <a:r>
              <a:rPr lang="ko-KR" altLang="en-US" kern="0" dirty="0" smtClean="0">
                <a:solidFill>
                  <a:schemeClr val="tx1"/>
                </a:solidFill>
              </a:rPr>
              <a:t>가 반드시 필요하다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00471" y="3370609"/>
            <a:ext cx="9433619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smtClean="0"/>
              <a:t>데이터에 목숨 거는건</a:t>
            </a:r>
            <a:endParaRPr lang="ko-KR" altLang="en-US" kern="0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273050" y="4421534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큰 회사</a:t>
            </a:r>
            <a:r>
              <a:rPr lang="ko-KR" altLang="en-US" kern="0" dirty="0" smtClean="0">
                <a:solidFill>
                  <a:schemeClr val="tx1"/>
                </a:solidFill>
              </a:rPr>
              <a:t>도 마찬가지다</a:t>
            </a:r>
            <a:r>
              <a:rPr lang="en-US" altLang="ko-KR" kern="0" dirty="0" smtClean="0">
                <a:solidFill>
                  <a:schemeClr val="tx1"/>
                </a:solidFill>
              </a:rPr>
              <a:t>.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월마트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922977"/>
            <a:ext cx="4320480" cy="272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128464" y="3883834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금요일 마다 </a:t>
            </a:r>
            <a:r>
              <a:rPr lang="ko-KR" altLang="en-US" kern="0" dirty="0" smtClean="0">
                <a:solidFill>
                  <a:srgbClr val="FF0000"/>
                </a:solidFill>
              </a:rPr>
              <a:t>기저귀</a:t>
            </a:r>
            <a:r>
              <a:rPr lang="ko-KR" altLang="en-US" kern="0" dirty="0" smtClean="0">
                <a:solidFill>
                  <a:schemeClr val="tx1"/>
                </a:solidFill>
              </a:rPr>
              <a:t>를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사는 사람들이 </a:t>
            </a:r>
            <a:r>
              <a:rPr lang="ko-KR" altLang="en-US" kern="0" dirty="0" smtClean="0">
                <a:solidFill>
                  <a:srgbClr val="FF0000"/>
                </a:solidFill>
              </a:rPr>
              <a:t>맥주</a:t>
            </a:r>
            <a:r>
              <a:rPr lang="ko-KR" altLang="en-US" kern="0" dirty="0" smtClean="0">
                <a:solidFill>
                  <a:schemeClr val="tx1"/>
                </a:solidFill>
              </a:rPr>
              <a:t>도 사더라</a:t>
            </a:r>
          </a:p>
        </p:txBody>
      </p:sp>
    </p:spTree>
    <p:extLst>
      <p:ext uri="{BB962C8B-B14F-4D97-AF65-F5344CB8AC3E}">
        <p14:creationId xmlns:p14="http://schemas.microsoft.com/office/powerpoint/2010/main" val="379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월마트</a:t>
            </a:r>
            <a:endParaRPr lang="ko-KR" altLang="en-US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-159568" y="2060848"/>
            <a:ext cx="1006556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err="1" smtClean="0">
                <a:solidFill>
                  <a:schemeClr val="tx1"/>
                </a:solidFill>
              </a:rPr>
              <a:t>알고보니</a:t>
            </a:r>
            <a:r>
              <a:rPr lang="ko-KR" altLang="en-US" kern="0" dirty="0" smtClean="0">
                <a:solidFill>
                  <a:schemeClr val="tx1"/>
                </a:solidFill>
              </a:rPr>
              <a:t> 퇴근하면서 부인 심부름을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기저귀</a:t>
            </a:r>
            <a:r>
              <a:rPr lang="ko-KR" altLang="en-US" kern="0" dirty="0" smtClean="0">
                <a:solidFill>
                  <a:schemeClr val="tx1"/>
                </a:solidFill>
              </a:rPr>
              <a:t> 사러 간 남편이 </a:t>
            </a:r>
            <a:r>
              <a:rPr lang="ko-KR" altLang="en-US" kern="0" dirty="0" smtClean="0">
                <a:solidFill>
                  <a:srgbClr val="FF0000"/>
                </a:solidFill>
              </a:rPr>
              <a:t>맥주</a:t>
            </a:r>
            <a:r>
              <a:rPr lang="ko-KR" altLang="en-US" kern="0" dirty="0" smtClean="0">
                <a:solidFill>
                  <a:schemeClr val="tx1"/>
                </a:solidFill>
              </a:rPr>
              <a:t>도 같이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사곤함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91736" y="3861048"/>
            <a:ext cx="961069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기저귀랑 맥주를 </a:t>
            </a:r>
            <a:r>
              <a:rPr lang="ko-KR" altLang="en-US" kern="0" dirty="0" smtClean="0">
                <a:solidFill>
                  <a:srgbClr val="FF0000"/>
                </a:solidFill>
              </a:rPr>
              <a:t>함께 진열</a:t>
            </a:r>
            <a:r>
              <a:rPr lang="ko-KR" altLang="en-US" kern="0" dirty="0" smtClean="0">
                <a:solidFill>
                  <a:schemeClr val="tx1"/>
                </a:solidFill>
              </a:rPr>
              <a:t>했더니 </a:t>
            </a:r>
            <a:r>
              <a:rPr lang="ko-KR" altLang="en-US" kern="0" dirty="0" smtClean="0">
                <a:solidFill>
                  <a:srgbClr val="FF0000"/>
                </a:solidFill>
              </a:rPr>
              <a:t>매출 상승</a:t>
            </a:r>
            <a:r>
              <a:rPr lang="en-US" altLang="ko-KR" kern="0" dirty="0" smtClean="0">
                <a:solidFill>
                  <a:srgbClr val="FF0000"/>
                </a:solidFill>
              </a:rPr>
              <a:t>!!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최근에 있었던 실제 사례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3" y="1844824"/>
            <a:ext cx="4143296" cy="10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3068960"/>
            <a:ext cx="4904029" cy="326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4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02" y="116632"/>
            <a:ext cx="8881814" cy="504056"/>
          </a:xfrm>
        </p:spPr>
        <p:txBody>
          <a:bodyPr/>
          <a:lstStyle/>
          <a:p>
            <a:r>
              <a:rPr lang="ko-KR" altLang="en-US" dirty="0" smtClean="0"/>
              <a:t>개념들의 홍수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8" y="2204864"/>
            <a:ext cx="7761312" cy="36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8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128464" y="3356992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err="1" smtClean="0">
                <a:solidFill>
                  <a:schemeClr val="tx1"/>
                </a:solidFill>
              </a:rPr>
              <a:t>어느날</a:t>
            </a:r>
            <a:r>
              <a:rPr lang="ko-KR" altLang="en-US" kern="0" dirty="0" smtClean="0">
                <a:solidFill>
                  <a:schemeClr val="tx1"/>
                </a:solidFill>
              </a:rPr>
              <a:t> 아버지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한분이</a:t>
            </a:r>
            <a:r>
              <a:rPr lang="ko-KR" altLang="en-US" kern="0" dirty="0" smtClean="0">
                <a:solidFill>
                  <a:schemeClr val="tx1"/>
                </a:solidFill>
              </a:rPr>
              <a:t>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성을 내며 쳐들어왔다</a:t>
            </a:r>
            <a:r>
              <a:rPr lang="en-US" altLang="ko-KR" kern="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kern="0" dirty="0">
              <a:solidFill>
                <a:schemeClr val="tx1"/>
              </a:solidFill>
            </a:endParaRPr>
          </a:p>
          <a:p>
            <a:pPr algn="ctr"/>
            <a:r>
              <a:rPr lang="en-US" altLang="ko-KR" kern="0" dirty="0" smtClean="0">
                <a:solidFill>
                  <a:srgbClr val="FF0000"/>
                </a:solidFill>
              </a:rPr>
              <a:t>“</a:t>
            </a:r>
            <a:r>
              <a:rPr lang="ko-KR" altLang="en-US" kern="0" dirty="0" smtClean="0">
                <a:solidFill>
                  <a:srgbClr val="FF0000"/>
                </a:solidFill>
              </a:rPr>
              <a:t>사장 나와</a:t>
            </a:r>
            <a:r>
              <a:rPr lang="en-US" altLang="ko-KR" kern="0" dirty="0" smtClean="0">
                <a:solidFill>
                  <a:srgbClr val="FF0000"/>
                </a:solidFill>
              </a:rPr>
              <a:t>!”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5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060848"/>
            <a:ext cx="59150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6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132856"/>
            <a:ext cx="59055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0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auto">
          <a:xfrm>
            <a:off x="200472" y="2301550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그러나 아버지는 사과하면서 나올 수 밖에 없었는데</a:t>
            </a:r>
            <a:r>
              <a:rPr lang="en-US" altLang="ko-KR" kern="0" dirty="0" smtClean="0">
                <a:solidFill>
                  <a:schemeClr val="tx1"/>
                </a:solidFill>
              </a:rPr>
              <a:t>….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 bwMode="auto">
          <a:xfrm>
            <a:off x="4592960" y="3645024"/>
            <a:ext cx="0" cy="64807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제목 1"/>
          <p:cNvSpPr txBox="1">
            <a:spLocks/>
          </p:cNvSpPr>
          <p:nvPr/>
        </p:nvSpPr>
        <p:spPr bwMode="auto">
          <a:xfrm>
            <a:off x="217010" y="4653136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kern="0" dirty="0" smtClean="0">
                <a:solidFill>
                  <a:schemeClr val="tx1"/>
                </a:solidFill>
              </a:rPr>
              <a:t>“</a:t>
            </a:r>
            <a:r>
              <a:rPr lang="ko-KR" altLang="en-US" kern="0" dirty="0" smtClean="0">
                <a:solidFill>
                  <a:schemeClr val="tx1"/>
                </a:solidFill>
              </a:rPr>
              <a:t>따</a:t>
            </a:r>
            <a:r>
              <a:rPr lang="en-US" altLang="ko-KR" kern="0" dirty="0" smtClean="0">
                <a:solidFill>
                  <a:schemeClr val="tx1"/>
                </a:solidFill>
              </a:rPr>
              <a:t>.. </a:t>
            </a:r>
            <a:r>
              <a:rPr lang="ko-KR" altLang="en-US" kern="0" dirty="0" smtClean="0">
                <a:solidFill>
                  <a:schemeClr val="tx1"/>
                </a:solidFill>
              </a:rPr>
              <a:t>따님이 실제로 임신하셨습니다</a:t>
            </a:r>
            <a:r>
              <a:rPr lang="en-US" altLang="ko-KR" kern="0" dirty="0" smtClean="0">
                <a:solidFill>
                  <a:schemeClr val="tx1"/>
                </a:solidFill>
              </a:rPr>
              <a:t>..”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1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060848"/>
            <a:ext cx="59340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98" y="1916832"/>
            <a:ext cx="59055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"/>
            <a:ext cx="2880320" cy="68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3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그런데 한국은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2492896"/>
            <a:ext cx="7905328" cy="22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918"/>
            <a:ext cx="9906000" cy="53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340"/>
            <a:ext cx="9906000" cy="4255319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그런데 한국은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398"/>
            <a:ext cx="9906000" cy="59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881814" cy="504056"/>
          </a:xfrm>
        </p:spPr>
        <p:txBody>
          <a:bodyPr/>
          <a:lstStyle/>
          <a:p>
            <a:r>
              <a:rPr lang="ko-KR" altLang="en-US" dirty="0" smtClean="0"/>
              <a:t>모든 것은 연결되어 있다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2204864"/>
            <a:ext cx="8265368" cy="39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9067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상황 바뀜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906"/>
            <a:ext cx="9906000" cy="21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환경 바뀜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590"/>
            <a:ext cx="9906000" cy="24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현재 한국의 기업 상태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803"/>
            <a:ext cx="9906000" cy="2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smtClean="0">
                <a:solidFill>
                  <a:srgbClr val="FF0000"/>
                </a:solidFill>
              </a:rPr>
              <a:t>뭔가 마법의 무언가 </a:t>
            </a:r>
            <a:r>
              <a:rPr lang="ko-KR" altLang="en-US" dirty="0" err="1" smtClean="0">
                <a:solidFill>
                  <a:srgbClr val="FF0000"/>
                </a:solidFill>
              </a:rPr>
              <a:t>뾰로롱</a:t>
            </a:r>
            <a:r>
              <a:rPr lang="en-US" altLang="ko-KR" dirty="0" smtClean="0">
                <a:solidFill>
                  <a:srgbClr val="FF0000"/>
                </a:solidFill>
              </a:rPr>
              <a:t>???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592"/>
            <a:ext cx="9906000" cy="28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수련의 세계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88" y="2492896"/>
            <a:ext cx="5703915" cy="340843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128465" y="2512352"/>
            <a:ext cx="3744415" cy="264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현업</a:t>
            </a:r>
            <a:r>
              <a:rPr lang="en-US" altLang="ko-KR" kern="0" dirty="0" smtClean="0"/>
              <a:t>, </a:t>
            </a:r>
            <a:r>
              <a:rPr lang="ko-KR" altLang="en-US" kern="0" dirty="0" smtClean="0"/>
              <a:t>지망자들</a:t>
            </a:r>
            <a:endParaRPr lang="en-US" altLang="ko-KR" kern="0" dirty="0" smtClean="0"/>
          </a:p>
          <a:p>
            <a:r>
              <a:rPr lang="ko-KR" altLang="en-US" kern="0" dirty="0" smtClean="0"/>
              <a:t>모두 다 </a:t>
            </a:r>
            <a:r>
              <a:rPr lang="ko-KR" altLang="en-US" kern="0" dirty="0" err="1" smtClean="0">
                <a:solidFill>
                  <a:srgbClr val="FF0000"/>
                </a:solidFill>
              </a:rPr>
              <a:t>과정</a:t>
            </a:r>
            <a:r>
              <a:rPr lang="ko-KR" altLang="en-US" kern="0" dirty="0" err="1" smtClean="0"/>
              <a:t>속에</a:t>
            </a:r>
            <a:r>
              <a:rPr lang="ko-KR" altLang="en-US" kern="0" dirty="0" smtClean="0"/>
              <a:t> 있습니다</a:t>
            </a:r>
          </a:p>
        </p:txBody>
      </p:sp>
    </p:spTree>
    <p:extLst>
      <p:ext uri="{BB962C8B-B14F-4D97-AF65-F5344CB8AC3E}">
        <p14:creationId xmlns:p14="http://schemas.microsoft.com/office/powerpoint/2010/main" val="797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그래서 어떻게 해야 하나요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128465" y="2512352"/>
            <a:ext cx="3744415" cy="264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err="1" smtClean="0"/>
              <a:t>책속에</a:t>
            </a:r>
            <a:r>
              <a:rPr lang="ko-KR" altLang="en-US" kern="0" dirty="0" smtClean="0"/>
              <a:t> </a:t>
            </a:r>
            <a:endParaRPr lang="en-US" altLang="ko-KR" kern="0" dirty="0" smtClean="0"/>
          </a:p>
          <a:p>
            <a:r>
              <a:rPr lang="ko-KR" altLang="en-US" kern="0" dirty="0" smtClean="0"/>
              <a:t>길이 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28" y="2512352"/>
            <a:ext cx="5221386" cy="31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258"/>
            <a:ext cx="9906000" cy="57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50"/>
            <a:ext cx="99060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823"/>
            <a:ext cx="9906000" cy="59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2924944"/>
            <a:ext cx="6120680" cy="1051520"/>
          </a:xfrm>
        </p:spPr>
        <p:txBody>
          <a:bodyPr/>
          <a:lstStyle/>
          <a:p>
            <a:r>
              <a:rPr lang="ko-KR" altLang="en-US" sz="6600" dirty="0" smtClean="0">
                <a:solidFill>
                  <a:srgbClr val="FF0000"/>
                </a:solidFill>
              </a:rPr>
              <a:t>그런 거 없어요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-171400"/>
            <a:ext cx="8881814" cy="1051520"/>
          </a:xfrm>
        </p:spPr>
        <p:txBody>
          <a:bodyPr/>
          <a:lstStyle/>
          <a:p>
            <a:r>
              <a:rPr lang="ko-KR" altLang="en-US" dirty="0"/>
              <a:t>모든 것은 연결되어 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75" y="2276872"/>
            <a:ext cx="7257256" cy="4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데이터는 점진적인 개선의 도구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1988840"/>
            <a:ext cx="5672169" cy="45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점점 사장님의 마인드로</a:t>
            </a:r>
            <a:r>
              <a:rPr lang="en-US" altLang="ko-KR" dirty="0" smtClean="0"/>
              <a:t>…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2348880"/>
            <a:ext cx="7257256" cy="38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사장님은 왜 무서운가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16" y="2348880"/>
            <a:ext cx="8428072" cy="2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돈으로 이야기 해줘야 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6" y="2276872"/>
            <a:ext cx="8465840" cy="37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10561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왜 작아지는 걸까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2370097"/>
            <a:ext cx="6984776" cy="22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80024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87560" y="-171400"/>
            <a:ext cx="10153699" cy="1050925"/>
          </a:xfrm>
        </p:spPr>
        <p:txBody>
          <a:bodyPr/>
          <a:lstStyle/>
          <a:p>
            <a:r>
              <a:rPr lang="ko-KR" altLang="en-US" dirty="0" smtClean="0"/>
              <a:t>애초에 </a:t>
            </a:r>
            <a:r>
              <a:rPr lang="en-US" altLang="ko-KR" dirty="0" smtClean="0"/>
              <a:t>Data Science</a:t>
            </a:r>
            <a:r>
              <a:rPr lang="ko-KR" altLang="en-US" dirty="0" smtClean="0"/>
              <a:t>라는 말을 생각해보자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132856"/>
            <a:ext cx="6825208" cy="44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20635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과학의 방법론에 따라 일하기 때문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6" y="1484784"/>
            <a:ext cx="4839270" cy="345662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920552" y="5772811"/>
            <a:ext cx="8882063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그 중 실험 부분이 바로 </a:t>
            </a:r>
            <a:r>
              <a:rPr lang="en-US" altLang="ko-KR" kern="0" dirty="0" smtClean="0"/>
              <a:t>‘Action’</a:t>
            </a:r>
            <a:endParaRPr lang="ko-KR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9619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그런데 대부분의 회사들은</a:t>
            </a:r>
            <a:r>
              <a:rPr lang="en-US" altLang="ko-KR" dirty="0" smtClean="0"/>
              <a:t>…</a:t>
            </a:r>
            <a:endParaRPr lang="ko-KR" altLang="en-US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1352600" y="5772811"/>
            <a:ext cx="7776864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실험</a:t>
            </a:r>
            <a:r>
              <a:rPr lang="en-US" altLang="ko-KR" kern="0" dirty="0" smtClean="0"/>
              <a:t>(Action)</a:t>
            </a:r>
            <a:r>
              <a:rPr lang="ko-KR" altLang="en-US" kern="0" dirty="0" smtClean="0"/>
              <a:t>을 잘 하지 않는다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64" y="1556792"/>
            <a:ext cx="5673080" cy="37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393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마음속의 거리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6" y="1916832"/>
            <a:ext cx="6393160" cy="42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이 와중에 패러다임 </a:t>
            </a:r>
            <a:r>
              <a:rPr lang="ko-KR" altLang="en-US" dirty="0" err="1" smtClean="0"/>
              <a:t>쉬프트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2564904"/>
            <a:ext cx="7761312" cy="23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좋은 비유 대상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2132856"/>
            <a:ext cx="7761312" cy="4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072"/>
            <a:ext cx="9906000" cy="60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현업의 데이터는 어떤 양상인가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" y="2276872"/>
            <a:ext cx="9906000" cy="34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왜 없나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" y="1556792"/>
            <a:ext cx="9906000" cy="46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smtClean="0"/>
              <a:t>고민 없이 쓸 수 있는 데이터 </a:t>
            </a:r>
            <a:r>
              <a:rPr lang="ko-KR" altLang="en-US" dirty="0" err="1" smtClean="0"/>
              <a:t>레시피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8" y="1772816"/>
            <a:ext cx="9906000" cy="324555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-7568" y="5445224"/>
            <a:ext cx="496056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데이터를 기록하는 과정부터 중앙 </a:t>
            </a:r>
            <a:r>
              <a:rPr lang="en-US" altLang="ko-KR" kern="0" dirty="0" smtClean="0"/>
              <a:t>DB</a:t>
            </a:r>
            <a:r>
              <a:rPr lang="ko-KR" altLang="en-US" kern="0" dirty="0" smtClean="0"/>
              <a:t>에 붓는 작업을 </a:t>
            </a:r>
            <a:r>
              <a:rPr lang="ko-KR" altLang="en-US" kern="0" dirty="0" smtClean="0">
                <a:solidFill>
                  <a:srgbClr val="FF0000"/>
                </a:solidFill>
              </a:rPr>
              <a:t>라면화</a:t>
            </a:r>
            <a:r>
              <a:rPr lang="en-US" altLang="ko-KR" kern="0" dirty="0" smtClean="0">
                <a:solidFill>
                  <a:srgbClr val="FF0000"/>
                </a:solidFill>
              </a:rPr>
              <a:t>!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5745088" y="5431479"/>
            <a:ext cx="3816424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>
                <a:solidFill>
                  <a:srgbClr val="00B0F0"/>
                </a:solidFill>
              </a:rPr>
              <a:t>그래야 남는다</a:t>
            </a:r>
          </a:p>
        </p:txBody>
      </p:sp>
    </p:spTree>
    <p:extLst>
      <p:ext uri="{BB962C8B-B14F-4D97-AF65-F5344CB8AC3E}">
        <p14:creationId xmlns:p14="http://schemas.microsoft.com/office/powerpoint/2010/main" val="33764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274" y="-171400"/>
            <a:ext cx="8882063" cy="1050925"/>
          </a:xfrm>
        </p:spPr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왜 </a:t>
            </a:r>
            <a:r>
              <a:rPr lang="ko-KR" altLang="en-US" dirty="0" err="1" smtClean="0"/>
              <a:t>쓸수가</a:t>
            </a:r>
            <a:r>
              <a:rPr lang="ko-KR" altLang="en-US" dirty="0" smtClean="0"/>
              <a:t> 없나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4" y="1340768"/>
            <a:ext cx="9489504" cy="50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793659" cy="1050925"/>
          </a:xfrm>
        </p:spPr>
        <p:txBody>
          <a:bodyPr/>
          <a:lstStyle/>
          <a:p>
            <a:r>
              <a:rPr lang="ko-KR" altLang="en-US" dirty="0" smtClean="0"/>
              <a:t>데이터 분석의 목적은 기적의 창조가 아님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40"/>
            <a:ext cx="9705528" cy="45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B</a:t>
            </a:r>
            <a:r>
              <a:rPr lang="ko-KR" altLang="en-US" dirty="0">
                <a:solidFill>
                  <a:srgbClr val="00B0F0"/>
                </a:solidFill>
              </a:rPr>
              <a:t>병</a:t>
            </a:r>
            <a:r>
              <a:rPr lang="ko-KR" altLang="en-US" dirty="0" smtClean="0">
                <a:solidFill>
                  <a:srgbClr val="00B0F0"/>
                </a:solidFill>
              </a:rPr>
              <a:t>원</a:t>
            </a:r>
            <a:r>
              <a:rPr lang="ko-KR" altLang="en-US" dirty="0" smtClean="0"/>
              <a:t>이 진료를 잘 합니다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988840"/>
            <a:ext cx="6743117" cy="311067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 bwMode="auto">
          <a:xfrm>
            <a:off x="409461" y="5661248"/>
            <a:ext cx="9433619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kern="0" dirty="0" smtClean="0">
                <a:solidFill>
                  <a:srgbClr val="FF0000"/>
                </a:solidFill>
              </a:rPr>
              <a:t>A</a:t>
            </a:r>
            <a:r>
              <a:rPr lang="ko-KR" altLang="en-US" kern="0" dirty="0" smtClean="0">
                <a:solidFill>
                  <a:srgbClr val="FF0000"/>
                </a:solidFill>
              </a:rPr>
              <a:t>병원</a:t>
            </a:r>
            <a:r>
              <a:rPr lang="ko-KR" altLang="en-US" kern="0" dirty="0" smtClean="0"/>
              <a:t>이 진료를 잘 합니다</a:t>
            </a:r>
            <a:r>
              <a:rPr lang="en-US" altLang="ko-KR" kern="0" dirty="0"/>
              <a:t>!</a:t>
            </a:r>
            <a:endParaRPr lang="ko-KR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2449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5625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나누어 뜯어보면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920552" y="2780928"/>
            <a:ext cx="9433619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/>
              <a:t>전체를 볼 때 몰랐던 </a:t>
            </a:r>
            <a:endParaRPr lang="en-US" altLang="ko-KR" kern="0" dirty="0" smtClean="0"/>
          </a:p>
          <a:p>
            <a:r>
              <a:rPr lang="ko-KR" altLang="en-US" kern="0" dirty="0" smtClean="0"/>
              <a:t>숨은 진실을 발견할 수 있다</a:t>
            </a:r>
            <a:r>
              <a:rPr lang="en-US" altLang="ko-KR" kern="0" dirty="0" smtClean="0"/>
              <a:t>!</a:t>
            </a:r>
            <a:endParaRPr lang="ko-KR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41036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en-US" altLang="ko-KR" dirty="0" smtClean="0"/>
              <a:t>Robert </a:t>
            </a:r>
            <a:r>
              <a:rPr lang="en-US" altLang="ko-KR" dirty="0" err="1" smtClean="0"/>
              <a:t>Capa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988840"/>
            <a:ext cx="56102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9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이 와중에 패러다임 </a:t>
            </a:r>
            <a:r>
              <a:rPr lang="ko-KR" altLang="en-US" dirty="0" err="1" smtClean="0"/>
              <a:t>쉬프트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276872"/>
            <a:ext cx="6537176" cy="22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en-US" altLang="ko-KR" dirty="0" smtClean="0"/>
              <a:t>Robert </a:t>
            </a:r>
            <a:r>
              <a:rPr lang="en-US" altLang="ko-KR" dirty="0" err="1" smtClean="0"/>
              <a:t>Capa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980728"/>
            <a:ext cx="8537881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7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여러분의 청바지는 무슨 브랜드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2060848"/>
            <a:ext cx="54864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89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부동의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판매 브랜드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1700808"/>
            <a:ext cx="585846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988840"/>
            <a:ext cx="27717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3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65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으잉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72480" y="2301550"/>
            <a:ext cx="4464496" cy="227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나도 내 친구도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내 친구의 친구도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뱅뱅 잘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안입는데</a:t>
            </a:r>
            <a:r>
              <a:rPr lang="en-US" altLang="ko-KR" kern="0" dirty="0" smtClean="0">
                <a:solidFill>
                  <a:schemeClr val="tx1"/>
                </a:solidFill>
              </a:rPr>
              <a:t>?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303003"/>
            <a:ext cx="30194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9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뱅뱅 이론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6456" y="2301550"/>
            <a:ext cx="9793088" cy="227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우리는 우리 생각보다 세상을 모르고 있다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우리는 사실 매우 일부분에 불과하며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우리가 아는 사실은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전체를 </a:t>
            </a:r>
            <a:r>
              <a:rPr lang="ko-KR" altLang="en-US" sz="3600" kern="0" dirty="0" err="1" smtClean="0">
                <a:solidFill>
                  <a:schemeClr val="tx1"/>
                </a:solidFill>
              </a:rPr>
              <a:t>보았을때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 거짓일 가능성이 있다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  <a:endParaRPr lang="ko-KR" altLang="en-US" sz="36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죽이는 아이디어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19527" y="1700808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나도 내 친구도 다 죽이는 아이디어 </a:t>
            </a:r>
            <a:r>
              <a:rPr lang="ko-KR" altLang="en-US" sz="3600" kern="0" dirty="0" err="1" smtClean="0">
                <a:solidFill>
                  <a:schemeClr val="tx1"/>
                </a:solidFill>
              </a:rPr>
              <a:t>라는데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?</a:t>
            </a:r>
            <a:endParaRPr lang="ko-KR" altLang="en-US" sz="3600" kern="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917196"/>
            <a:ext cx="45434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24922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데이터를 기반으로 해라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30832" y="2900266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데이터를 기반으로 끊임없이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진짜 세상의 반응을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측정해야 한다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  <a:endParaRPr lang="ko-KR" altLang="en-US" sz="36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측정가능한</a:t>
            </a:r>
            <a:r>
              <a:rPr lang="ko-KR" altLang="en-US" dirty="0" smtClean="0"/>
              <a:t> 목표가 중요하다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77970" y="3284984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비전이란 참으로 훌륭하다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3600" kern="0" dirty="0" err="1" smtClean="0">
                <a:solidFill>
                  <a:schemeClr val="tx1"/>
                </a:solidFill>
              </a:rPr>
              <a:t>전직원이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 마음속 깊이 공유하면 더 좋다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하지만 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실현으로 옮기는데</a:t>
            </a:r>
            <a:endParaRPr lang="en-US" altLang="ko-KR" sz="3600" kern="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굉장히 많은 어려움이 따른다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  <a:endParaRPr lang="ko-KR" altLang="en-US" sz="36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77970" y="3284984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600" kern="0" dirty="0" smtClean="0">
                <a:solidFill>
                  <a:schemeClr val="tx1"/>
                </a:solidFill>
              </a:rPr>
              <a:t>“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훌륭한 사람이 되세요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2800" kern="0" dirty="0" smtClean="0">
                <a:solidFill>
                  <a:schemeClr val="tx1"/>
                </a:solidFill>
              </a:rPr>
              <a:t>-</a:t>
            </a:r>
            <a:r>
              <a:rPr lang="ko-KR" altLang="en-US" sz="2800" kern="0" dirty="0" smtClean="0">
                <a:solidFill>
                  <a:schemeClr val="tx1"/>
                </a:solidFill>
              </a:rPr>
              <a:t>교장 선생님</a:t>
            </a:r>
            <a:r>
              <a:rPr lang="en-US" altLang="ko-KR" sz="2800" kern="0" dirty="0" smtClean="0">
                <a:solidFill>
                  <a:schemeClr val="tx1"/>
                </a:solidFill>
              </a:rPr>
              <a:t>-</a:t>
            </a: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kern="0" dirty="0" smtClean="0">
                <a:solidFill>
                  <a:srgbClr val="FF0000"/>
                </a:solidFill>
              </a:rPr>
              <a:t>”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이번 영어 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80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점 </a:t>
            </a:r>
            <a:r>
              <a:rPr lang="ko-KR" altLang="en-US" sz="3600" kern="0" dirty="0" err="1" smtClean="0">
                <a:solidFill>
                  <a:srgbClr val="FF0000"/>
                </a:solidFill>
              </a:rPr>
              <a:t>못넘으면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 죽는다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.”</a:t>
            </a:r>
          </a:p>
          <a:p>
            <a:pPr algn="ctr"/>
            <a:r>
              <a:rPr lang="en-US" altLang="ko-KR" sz="2800" kern="0" dirty="0" smtClean="0">
                <a:solidFill>
                  <a:srgbClr val="FF0000"/>
                </a:solidFill>
              </a:rPr>
              <a:t>- </a:t>
            </a:r>
            <a:r>
              <a:rPr lang="ko-KR" altLang="en-US" sz="2800" kern="0" dirty="0" smtClean="0">
                <a:solidFill>
                  <a:srgbClr val="FF0000"/>
                </a:solidFill>
              </a:rPr>
              <a:t>담임 샘</a:t>
            </a:r>
            <a:r>
              <a:rPr lang="en-US" altLang="ko-KR" sz="2800" kern="0" dirty="0" smtClean="0">
                <a:solidFill>
                  <a:srgbClr val="FF0000"/>
                </a:solidFill>
              </a:rPr>
              <a:t>-</a:t>
            </a:r>
            <a:endParaRPr lang="ko-KR" altLang="en-US" sz="2800" kern="0" dirty="0" smtClean="0">
              <a:solidFill>
                <a:schemeClr val="tx1"/>
              </a:solidFill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측정가능한</a:t>
            </a:r>
            <a:r>
              <a:rPr lang="ko-KR" altLang="en-US" dirty="0" smtClean="0"/>
              <a:t> 목표가 중요하다</a:t>
            </a:r>
          </a:p>
        </p:txBody>
      </p:sp>
    </p:spTree>
    <p:extLst>
      <p:ext uri="{BB962C8B-B14F-4D97-AF65-F5344CB8AC3E}">
        <p14:creationId xmlns:p14="http://schemas.microsoft.com/office/powerpoint/2010/main" val="22032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16146" y="2204864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en-US" altLang="ko-KR" sz="3600" kern="0" dirty="0" smtClean="0">
                <a:solidFill>
                  <a:srgbClr val="FF0000"/>
                </a:solidFill>
              </a:rPr>
              <a:t>”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이번 영어 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80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점 </a:t>
            </a:r>
            <a:r>
              <a:rPr lang="ko-KR" altLang="en-US" sz="3600" kern="0" dirty="0" err="1" smtClean="0">
                <a:solidFill>
                  <a:srgbClr val="FF0000"/>
                </a:solidFill>
              </a:rPr>
              <a:t>못넘으면</a:t>
            </a:r>
            <a:r>
              <a:rPr lang="ko-KR" altLang="en-US" sz="3600" kern="0" dirty="0" smtClean="0">
                <a:solidFill>
                  <a:srgbClr val="FF0000"/>
                </a:solidFill>
              </a:rPr>
              <a:t> 죽는다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.”</a:t>
            </a:r>
          </a:p>
          <a:p>
            <a:pPr algn="ctr"/>
            <a:r>
              <a:rPr lang="en-US" altLang="ko-KR" sz="2800" kern="0" dirty="0" smtClean="0">
                <a:solidFill>
                  <a:srgbClr val="FF0000"/>
                </a:solidFill>
              </a:rPr>
              <a:t>- </a:t>
            </a:r>
            <a:r>
              <a:rPr lang="ko-KR" altLang="en-US" sz="2800" kern="0" dirty="0" smtClean="0">
                <a:solidFill>
                  <a:srgbClr val="FF0000"/>
                </a:solidFill>
              </a:rPr>
              <a:t>담임 샘</a:t>
            </a:r>
            <a:r>
              <a:rPr lang="en-US" altLang="ko-KR" sz="2800" kern="0" dirty="0" smtClean="0">
                <a:solidFill>
                  <a:srgbClr val="FF0000"/>
                </a:solidFill>
              </a:rPr>
              <a:t>-</a:t>
            </a:r>
            <a:endParaRPr lang="ko-KR" altLang="en-US" sz="2800" kern="0" dirty="0" smtClean="0">
              <a:solidFill>
                <a:schemeClr val="tx1"/>
              </a:solidFill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6836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어떤 지표가 좋은가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96468" y="4066065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kern="0" dirty="0" smtClean="0">
                <a:solidFill>
                  <a:schemeClr val="tx1"/>
                </a:solidFill>
              </a:rPr>
              <a:t>측정 가능할 것</a:t>
            </a:r>
            <a:endParaRPr lang="en-US" altLang="ko-KR" sz="2800" kern="0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800" kern="0" dirty="0" smtClean="0">
                <a:solidFill>
                  <a:schemeClr val="tx1"/>
                </a:solidFill>
              </a:rPr>
              <a:t>달성하기 위한 액션을 쉽게 떠올릴 수 있을 것</a:t>
            </a:r>
            <a:endParaRPr lang="en-US" altLang="ko-KR" sz="2800" kern="0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800" kern="0" dirty="0" smtClean="0">
                <a:solidFill>
                  <a:schemeClr val="tx1"/>
                </a:solidFill>
              </a:rPr>
              <a:t>빠르게 계산해 낼 수 있을 것</a:t>
            </a:r>
            <a:r>
              <a:rPr lang="en-US" altLang="ko-KR" sz="2800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2800" kern="0" dirty="0" smtClean="0">
                <a:solidFill>
                  <a:schemeClr val="tx1"/>
                </a:solidFill>
              </a:rPr>
              <a:t>가능하면 매일</a:t>
            </a:r>
            <a:r>
              <a:rPr lang="en-US" altLang="ko-KR" sz="2800" kern="0" dirty="0" smtClean="0">
                <a:solidFill>
                  <a:schemeClr val="tx1"/>
                </a:solidFill>
              </a:rPr>
              <a:t>)</a:t>
            </a:r>
            <a:endParaRPr lang="ko-KR" altLang="en-US" sz="28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err="1" smtClean="0"/>
              <a:t>빅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(Big Data)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5925" y="1992313"/>
            <a:ext cx="9073579" cy="454501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조직의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내외부에</a:t>
            </a:r>
            <a:r>
              <a:rPr lang="ko-KR" altLang="en-US" dirty="0" smtClean="0"/>
              <a:t> 존재하는 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다양한 형태의 데이터를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저장하여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800" dirty="0" smtClean="0"/>
          </a:p>
          <a:p>
            <a:pPr>
              <a:defRPr/>
            </a:pPr>
            <a:r>
              <a:rPr lang="ko-KR" altLang="en-US" dirty="0"/>
              <a:t>목적에 맞게 </a:t>
            </a:r>
            <a:r>
              <a:rPr lang="ko-KR" altLang="en-US" dirty="0" smtClean="0"/>
              <a:t>분석함으로써 해당 </a:t>
            </a:r>
            <a:r>
              <a:rPr lang="ko-KR" altLang="en-US" dirty="0"/>
              <a:t>분야의 필요 지식을 </a:t>
            </a:r>
            <a:r>
              <a:rPr lang="ko-KR" altLang="en-US" dirty="0" smtClean="0"/>
              <a:t>추출하고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800" dirty="0" smtClean="0"/>
          </a:p>
          <a:p>
            <a:pPr>
              <a:defRPr/>
            </a:pPr>
            <a:r>
              <a:rPr lang="ko-KR" altLang="en-US" dirty="0"/>
              <a:t>이를 조직의 전략적 의사결정에 활용하거나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   비즈니스 모델</a:t>
            </a:r>
            <a:r>
              <a:rPr lang="en-US" altLang="ko-KR" dirty="0"/>
              <a:t>, </a:t>
            </a:r>
            <a:r>
              <a:rPr lang="ko-KR" altLang="en-US" dirty="0"/>
              <a:t>또는 서비스 </a:t>
            </a:r>
            <a:r>
              <a:rPr lang="ko-KR" altLang="en-US" dirty="0" smtClean="0"/>
              <a:t>모델의 개발 </a:t>
            </a:r>
            <a:r>
              <a:rPr lang="ko-KR" altLang="en-US" dirty="0"/>
              <a:t>및 </a:t>
            </a:r>
            <a:r>
              <a:rPr lang="ko-KR" altLang="en-US" dirty="0" smtClean="0"/>
              <a:t>개선에 </a:t>
            </a:r>
            <a:r>
              <a:rPr lang="ko-KR" altLang="en-US" dirty="0"/>
              <a:t>이용하는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제반 </a:t>
            </a:r>
            <a:r>
              <a:rPr lang="ko-KR" altLang="en-US" dirty="0"/>
              <a:t>행위를 </a:t>
            </a:r>
            <a:r>
              <a:rPr lang="ko-KR" altLang="en-US" dirty="0" smtClean="0"/>
              <a:t>포괄적으로 </a:t>
            </a:r>
            <a:r>
              <a:rPr lang="ko-KR" altLang="en-US" dirty="0"/>
              <a:t>일컬음 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sz="3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3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아 너무 </a:t>
            </a:r>
            <a:r>
              <a:rPr lang="ko-KR" altLang="en-US" sz="36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범생</a:t>
            </a:r>
            <a:r>
              <a:rPr lang="ko-KR" altLang="en-US" sz="3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스타일의 답변</a:t>
            </a:r>
            <a:r>
              <a:rPr lang="en-US" altLang="ko-KR" sz="3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!</a:t>
            </a:r>
            <a:endParaRPr lang="en-US" altLang="ko-KR" sz="3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-2569" y="2039428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데이터로 이야기 하는 문화</a:t>
            </a:r>
            <a:endParaRPr lang="en-US" altLang="ko-KR" sz="3600" kern="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2800" kern="0" dirty="0" smtClean="0">
                <a:solidFill>
                  <a:srgbClr val="FF0000"/>
                </a:solidFill>
              </a:rPr>
              <a:t>(DATA DRIVEN)</a:t>
            </a:r>
            <a:endParaRPr lang="ko-KR" altLang="en-US" sz="2800" kern="0" dirty="0" smtClean="0">
              <a:solidFill>
                <a:schemeClr val="tx1"/>
              </a:solidFill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569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중요한 것은 지식이 아님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-2569" y="4365104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조직이 작을 때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데이터가 얼마 없어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보기 쉬울 때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이때 데이터에 익숙해져야 한다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.</a:t>
            </a:r>
            <a:endParaRPr lang="ko-KR" altLang="en-US" sz="2800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673" y="-99392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그러면 누구부터 데이터를 봐야 하나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2204864"/>
            <a:ext cx="49053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7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6349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어째서 인간은 똑똑해지게 되었을까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2204864"/>
            <a:ext cx="57245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2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4848" y="-171400"/>
            <a:ext cx="9433619" cy="105092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앞으로 나아가기 위해서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33429" y="3356992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다음에는 어느 방향으로 나가야 할지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더 잘 판단하기 위해서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감각이 만들어지고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시각이 만들어지고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뇌가 발달하게 되었다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보고 배우고 걸어나간다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.</a:t>
            </a:r>
            <a:endParaRPr lang="ko-KR" altLang="en-US" sz="2800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9344" y="-171400"/>
            <a:ext cx="9433619" cy="105092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앞으로 나아가기 위해서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33429" y="3501008"/>
            <a:ext cx="9793088" cy="9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그것이 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지구상에 생물이 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살아온 방식이고</a:t>
            </a:r>
            <a:endParaRPr lang="en-US" altLang="ko-KR" sz="3600" kern="0" dirty="0" smtClean="0">
              <a:solidFill>
                <a:schemeClr val="tx1"/>
              </a:solidFill>
            </a:endParaRPr>
          </a:p>
          <a:p>
            <a:pPr algn="ctr"/>
            <a:endParaRPr lang="en-US" altLang="ko-KR" sz="3600" kern="0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여러분이</a:t>
            </a:r>
            <a:endParaRPr lang="en-US" altLang="ko-KR" sz="3600" kern="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데이터를 봐야 하는</a:t>
            </a:r>
            <a:endParaRPr lang="en-US" altLang="ko-KR" sz="3600" kern="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3600" kern="0" dirty="0" smtClean="0">
                <a:solidFill>
                  <a:srgbClr val="FF0000"/>
                </a:solidFill>
              </a:rPr>
              <a:t>이유입니다</a:t>
            </a:r>
            <a:r>
              <a:rPr lang="en-US" altLang="ko-KR" sz="3600" kern="0" dirty="0" smtClean="0">
                <a:solidFill>
                  <a:srgbClr val="FF0000"/>
                </a:solidFill>
              </a:rPr>
              <a:t>.</a:t>
            </a:r>
            <a:endParaRPr lang="ko-KR" altLang="en-US" sz="2800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인공지능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128464" y="3356992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인공지능 특히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딥러닝이</a:t>
            </a:r>
            <a:r>
              <a:rPr lang="ko-KR" altLang="en-US" kern="0" dirty="0" smtClean="0">
                <a:solidFill>
                  <a:schemeClr val="tx1"/>
                </a:solidFill>
              </a:rPr>
              <a:t> 뜨긴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떳습니다</a:t>
            </a:r>
            <a:r>
              <a:rPr lang="en-US" altLang="ko-KR" kern="0" dirty="0" smtClean="0">
                <a:solidFill>
                  <a:schemeClr val="tx1"/>
                </a:solidFill>
              </a:rPr>
              <a:t>.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가능케한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대장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64904"/>
            <a:ext cx="9476411" cy="23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뭔가 </a:t>
            </a:r>
            <a:r>
              <a:rPr lang="ko-KR" altLang="en-US" dirty="0" err="1" smtClean="0"/>
              <a:t>뉴럴네트워크가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어쩌구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저쩌구</a:t>
            </a:r>
            <a:r>
              <a:rPr lang="en-US" altLang="ko-KR" dirty="0" smtClean="0"/>
              <a:t>..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276872"/>
            <a:ext cx="896535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일단 단어부터 보통이 아닙니다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132856"/>
            <a:ext cx="7899648" cy="376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4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근데 이것도 한번 보시죠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2348880"/>
            <a:ext cx="7192541" cy="318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2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err="1" smtClean="0"/>
              <a:t>빅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(Big Data)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988840"/>
            <a:ext cx="6969224" cy="44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근데 이것도 한번 보시죠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412776"/>
            <a:ext cx="9499679" cy="43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9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2348880"/>
            <a:ext cx="7499251" cy="343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543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딥러닝으로</a:t>
            </a:r>
            <a:r>
              <a:rPr lang="ko-KR" altLang="en-US" dirty="0" smtClean="0"/>
              <a:t> 만든 코드를 봅시다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844824"/>
            <a:ext cx="7857779" cy="435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0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8810" y="-171400"/>
            <a:ext cx="9433619" cy="1050925"/>
          </a:xfrm>
        </p:spPr>
        <p:txBody>
          <a:bodyPr/>
          <a:lstStyle/>
          <a:p>
            <a:r>
              <a:rPr lang="ko-KR" altLang="en-US" dirty="0" err="1" smtClean="0"/>
              <a:t>딥러닝으로</a:t>
            </a:r>
            <a:r>
              <a:rPr lang="ko-KR" altLang="en-US" dirty="0" smtClean="0"/>
              <a:t> 만든 코드를 봅시다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988840"/>
            <a:ext cx="8643986" cy="480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5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사진만 보고도</a:t>
            </a:r>
            <a:r>
              <a:rPr lang="en-US" altLang="ko-KR" dirty="0" smtClean="0"/>
              <a:t>..</a:t>
            </a:r>
            <a:endParaRPr lang="ko-KR" altLang="en-US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128464" y="3212976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개랑 고양이를 구분하는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쌈박한</a:t>
            </a:r>
            <a:r>
              <a:rPr lang="ko-KR" altLang="en-US" kern="0" dirty="0" smtClean="0">
                <a:solidFill>
                  <a:schemeClr val="tx1"/>
                </a:solidFill>
              </a:rPr>
              <a:t> 일을</a:t>
            </a:r>
            <a:r>
              <a:rPr lang="en-US" altLang="ko-KR" kern="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달랑 저 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짦은</a:t>
            </a:r>
            <a:r>
              <a:rPr lang="ko-KR" altLang="en-US" kern="0" dirty="0" smtClean="0">
                <a:solidFill>
                  <a:schemeClr val="tx1"/>
                </a:solidFill>
              </a:rPr>
              <a:t> 코드로 할 수 있다</a:t>
            </a:r>
            <a:r>
              <a:rPr lang="en-US" altLang="ko-KR" kern="0" dirty="0">
                <a:solidFill>
                  <a:schemeClr val="tx1"/>
                </a:solidFill>
              </a:rPr>
              <a:t>!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61648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849544" cy="1050925"/>
          </a:xfrm>
        </p:spPr>
        <p:txBody>
          <a:bodyPr/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뉴럴넷의</a:t>
            </a:r>
            <a:r>
              <a:rPr lang="ko-KR" altLang="en-US" dirty="0" smtClean="0"/>
              <a:t> 한 컴포넌트는 </a:t>
            </a:r>
            <a:r>
              <a:rPr lang="ko-KR" altLang="en-US" dirty="0" err="1" smtClean="0"/>
              <a:t>일케</a:t>
            </a:r>
            <a:r>
              <a:rPr lang="ko-KR" altLang="en-US" dirty="0" smtClean="0"/>
              <a:t> 생겼다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04864"/>
            <a:ext cx="8584748" cy="442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5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849544" cy="1050925"/>
          </a:xfrm>
        </p:spPr>
        <p:txBody>
          <a:bodyPr/>
          <a:lstStyle/>
          <a:p>
            <a:r>
              <a:rPr lang="ko-KR" altLang="en-US" dirty="0" err="1" smtClean="0"/>
              <a:t>요런게</a:t>
            </a:r>
            <a:r>
              <a:rPr lang="ko-KR" altLang="en-US" dirty="0" smtClean="0"/>
              <a:t> 모여서 </a:t>
            </a:r>
            <a:r>
              <a:rPr lang="ko-KR" altLang="en-US" dirty="0" err="1" smtClean="0"/>
              <a:t>이런게</a:t>
            </a:r>
            <a:r>
              <a:rPr lang="ko-KR" altLang="en-US" dirty="0" smtClean="0"/>
              <a:t> 되었다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132856"/>
            <a:ext cx="9247212" cy="385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528" y="-171400"/>
            <a:ext cx="9849544" cy="1050925"/>
          </a:xfrm>
        </p:spPr>
        <p:txBody>
          <a:bodyPr/>
          <a:lstStyle/>
          <a:p>
            <a:r>
              <a:rPr lang="ko-KR" altLang="en-US" dirty="0" smtClean="0"/>
              <a:t>계속 층을 쌓아 </a:t>
            </a:r>
            <a:r>
              <a:rPr lang="ko-KR" altLang="en-US" dirty="0" err="1" smtClean="0"/>
              <a:t>나갈수도</a:t>
            </a:r>
            <a:r>
              <a:rPr lang="ko-KR" altLang="en-US" dirty="0" smtClean="0"/>
              <a:t> 있다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988840"/>
            <a:ext cx="8216627" cy="460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12" y="3437153"/>
            <a:ext cx="4421974" cy="28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1400"/>
            <a:ext cx="8881814" cy="1051520"/>
          </a:xfrm>
        </p:spPr>
        <p:txBody>
          <a:bodyPr/>
          <a:lstStyle/>
          <a:p>
            <a:r>
              <a:rPr lang="ko-KR" altLang="en-US" dirty="0" smtClean="0"/>
              <a:t>딥러닝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8" y="1516417"/>
            <a:ext cx="8856984" cy="4327525"/>
          </a:xfrm>
        </p:spPr>
        <p:txBody>
          <a:bodyPr/>
          <a:lstStyle/>
          <a:p>
            <a:r>
              <a:rPr lang="ko-KR" altLang="en-US" dirty="0" smtClean="0"/>
              <a:t>컴퓨터 스스로 높은 차원의 특징을 획득</a:t>
            </a:r>
            <a:endParaRPr lang="en-US" altLang="ko-KR" dirty="0"/>
          </a:p>
          <a:p>
            <a:pPr lvl="1"/>
            <a:r>
              <a:rPr lang="ko-KR" altLang="en-US" dirty="0"/>
              <a:t>딥러닝은 오랜 인공지능 난제에 대한 하나의 </a:t>
            </a:r>
            <a:r>
              <a:rPr lang="ko-KR" altLang="en-US" dirty="0" smtClean="0"/>
              <a:t>해답을 </a:t>
            </a:r>
            <a:r>
              <a:rPr lang="ko-KR" altLang="en-US" dirty="0"/>
              <a:t>제시</a:t>
            </a:r>
            <a:endParaRPr lang="en-US" altLang="ko-KR" dirty="0"/>
          </a:p>
          <a:p>
            <a:pPr lvl="2"/>
            <a:r>
              <a:rPr lang="ko-KR" altLang="en-US" dirty="0"/>
              <a:t>인공지능의 최대 난제</a:t>
            </a:r>
            <a:r>
              <a:rPr lang="en-US" altLang="ko-KR" dirty="0"/>
              <a:t>: </a:t>
            </a:r>
            <a:r>
              <a:rPr lang="ko-KR" altLang="en-US" dirty="0"/>
              <a:t>간단한 특징을 컴퓨터 스스로 찾고</a:t>
            </a:r>
            <a:r>
              <a:rPr lang="en-US" altLang="ko-KR" dirty="0"/>
              <a:t>, </a:t>
            </a:r>
            <a:r>
              <a:rPr lang="ko-KR" altLang="en-US" dirty="0"/>
              <a:t>그것을 바탕으로 더 높은 차원의 특징을 찾고</a:t>
            </a:r>
            <a:r>
              <a:rPr lang="en-US" altLang="ko-KR" dirty="0"/>
              <a:t>, </a:t>
            </a:r>
            <a:r>
              <a:rPr lang="ko-KR" altLang="en-US" dirty="0"/>
              <a:t>그 특징을 사용해서 개념을 획득하고</a:t>
            </a:r>
            <a:r>
              <a:rPr lang="en-US" altLang="ko-KR" dirty="0"/>
              <a:t>, </a:t>
            </a:r>
            <a:r>
              <a:rPr lang="ko-KR" altLang="en-US" dirty="0"/>
              <a:t>그 개념을 사용하여 지식을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28732" y="3680180"/>
            <a:ext cx="5273487" cy="237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Monotype Sorts" pitchFamily="2" charset="2"/>
              <a:buChar char="n"/>
              <a:defRPr kumimoji="1" sz="24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Monotype Sorts" pitchFamily="2" charset="2"/>
              <a:buChar char="l"/>
              <a:defRPr kumimoji="1" sz="2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맑은 고딕" panose="020B0503020000020004" pitchFamily="50" charset="-127"/>
              <a:buChar char="√"/>
              <a:defRPr kumimoji="1" sz="16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맑은 고딕" panose="020B0503020000020004" pitchFamily="50" charset="-127"/>
              <a:buChar char="–"/>
              <a:defRPr kumimoji="1" sz="16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Monotype Sorts" pitchFamily="2" charset="2"/>
              <a:buChar char="n"/>
              <a:defRPr kumimoji="1" sz="16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Monotype Sorts" pitchFamily="2" charset="2"/>
              <a:buChar char="n"/>
              <a:defRPr kumimoji="1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Monotype Sorts" pitchFamily="2" charset="2"/>
              <a:buChar char="n"/>
              <a:defRPr kumimoji="1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Monotype Sorts" pitchFamily="2" charset="2"/>
              <a:buChar char="n"/>
              <a:defRPr kumimoji="1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50000"/>
              <a:buFont typeface="Monotype Sorts" pitchFamily="2" charset="2"/>
              <a:buChar char="n"/>
              <a:defRPr kumimoji="1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 smtClean="0"/>
              <a:t>Ex) 2012</a:t>
            </a:r>
            <a:r>
              <a:rPr lang="ko-KR" altLang="en-US" kern="0" dirty="0" smtClean="0"/>
              <a:t>년 구글의 고양이 인식</a:t>
            </a:r>
            <a:endParaRPr lang="en-US" altLang="ko-KR" kern="0" dirty="0" smtClean="0"/>
          </a:p>
          <a:p>
            <a:pPr lvl="2"/>
            <a:r>
              <a:rPr lang="ko-KR" altLang="en-US" kern="0" dirty="0" smtClean="0"/>
              <a:t>유튜브 동영상에서 천만장의 이미지를 추출하여 입력</a:t>
            </a:r>
            <a:endParaRPr lang="en-US" altLang="ko-KR" kern="0" dirty="0" smtClean="0"/>
          </a:p>
          <a:p>
            <a:pPr lvl="2"/>
            <a:r>
              <a:rPr lang="en-US" altLang="ko-KR" kern="0" dirty="0" smtClean="0"/>
              <a:t>1</a:t>
            </a:r>
            <a:r>
              <a:rPr lang="ko-KR" altLang="en-US" kern="0" dirty="0" smtClean="0"/>
              <a:t>만 </a:t>
            </a:r>
            <a:r>
              <a:rPr lang="en-US" altLang="ko-KR" kern="0" dirty="0" smtClean="0"/>
              <a:t>6000</a:t>
            </a:r>
            <a:r>
              <a:rPr lang="ko-KR" altLang="en-US" kern="0" dirty="0" smtClean="0"/>
              <a:t>개의 컴퓨터 프로세서로 </a:t>
            </a:r>
            <a:r>
              <a:rPr lang="en-US" altLang="ko-KR" kern="0" dirty="0" smtClean="0"/>
              <a:t>100</a:t>
            </a:r>
            <a:r>
              <a:rPr lang="ko-KR" altLang="en-US" kern="0" dirty="0" smtClean="0"/>
              <a:t>억 개 이상의 뉴런 간 연결을 갖는 신경망을 이용</a:t>
            </a:r>
            <a:endParaRPr lang="en-US" altLang="ko-KR" kern="0" dirty="0" smtClean="0"/>
          </a:p>
          <a:p>
            <a:pPr lvl="2"/>
            <a:r>
              <a:rPr lang="ko-KR" altLang="en-US" kern="0" dirty="0" smtClean="0"/>
              <a:t>컴퓨터가 대량의 이미지로부터 특징을 추출하고 개념을 획득하면 </a:t>
            </a:r>
            <a:r>
              <a:rPr lang="en-US" altLang="ko-KR" kern="0" dirty="0" smtClean="0"/>
              <a:t>‘</a:t>
            </a:r>
            <a:r>
              <a:rPr lang="ko-KR" altLang="en-US" kern="0" dirty="0" smtClean="0"/>
              <a:t>이것은 고양이다</a:t>
            </a:r>
            <a:r>
              <a:rPr lang="en-US" altLang="ko-KR" kern="0" dirty="0" smtClean="0"/>
              <a:t>’</a:t>
            </a:r>
            <a:r>
              <a:rPr lang="ko-KR" altLang="en-US" kern="0" dirty="0" smtClean="0"/>
              <a:t>라는 기호 표현을 적용</a:t>
            </a:r>
            <a:endParaRPr lang="en-US" altLang="ko-KR" kern="0" dirty="0" smtClean="0"/>
          </a:p>
        </p:txBody>
      </p:sp>
    </p:spTree>
    <p:extLst>
      <p:ext uri="{BB962C8B-B14F-4D97-AF65-F5344CB8AC3E}">
        <p14:creationId xmlns:p14="http://schemas.microsoft.com/office/powerpoint/2010/main" val="21675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8882063" cy="1050925"/>
          </a:xfrm>
        </p:spPr>
        <p:txBody>
          <a:bodyPr/>
          <a:lstStyle/>
          <a:p>
            <a:r>
              <a:rPr lang="ko-KR" altLang="en-US" dirty="0" err="1" smtClean="0"/>
              <a:t>빅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(Big Data)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7" y="2276872"/>
            <a:ext cx="9369823" cy="377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-15142" y="-171400"/>
            <a:ext cx="8881814" cy="105152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4000" dirty="0" smtClean="0"/>
              <a:t>학습 전 </a:t>
            </a:r>
            <a:r>
              <a:rPr lang="en-US" altLang="ko-KR" sz="4000" dirty="0" smtClean="0"/>
              <a:t>Vs. </a:t>
            </a:r>
            <a:r>
              <a:rPr lang="ko-KR" altLang="en-US" sz="4000" dirty="0" smtClean="0"/>
              <a:t>학습 후</a:t>
            </a:r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2131265" y="4000210"/>
            <a:ext cx="992259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latinLnBrk="0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Input Node</a:t>
            </a:r>
          </a:p>
        </p:txBody>
      </p:sp>
      <p:sp>
        <p:nvSpPr>
          <p:cNvPr id="14375" name="Rectangle 39"/>
          <p:cNvSpPr>
            <a:spLocks noChangeArrowheads="1"/>
          </p:cNvSpPr>
          <p:nvPr/>
        </p:nvSpPr>
        <p:spPr bwMode="auto">
          <a:xfrm>
            <a:off x="2337577" y="3199294"/>
            <a:ext cx="113653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latinLnBrk="0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Hidden Node</a:t>
            </a:r>
          </a:p>
        </p:txBody>
      </p: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1550831" y="2412208"/>
            <a:ext cx="112050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latinLnBrk="0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Output Node</a:t>
            </a:r>
          </a:p>
        </p:txBody>
      </p:sp>
      <p:sp>
        <p:nvSpPr>
          <p:cNvPr id="14377" name="Rectangle 41"/>
          <p:cNvSpPr>
            <a:spLocks noChangeArrowheads="1"/>
          </p:cNvSpPr>
          <p:nvPr/>
        </p:nvSpPr>
        <p:spPr bwMode="auto">
          <a:xfrm>
            <a:off x="516577" y="4617085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latinLnBrk="0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Before Training</a:t>
            </a:r>
          </a:p>
        </p:txBody>
      </p:sp>
      <p:sp>
        <p:nvSpPr>
          <p:cNvPr id="14378" name="Rectangle 42"/>
          <p:cNvSpPr>
            <a:spLocks noChangeArrowheads="1"/>
          </p:cNvSpPr>
          <p:nvPr/>
        </p:nvSpPr>
        <p:spPr bwMode="auto">
          <a:xfrm>
            <a:off x="7375083" y="4698660"/>
            <a:ext cx="1517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latinLnBrk="0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After Training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16496" y="2237581"/>
            <a:ext cx="1886014" cy="2343547"/>
            <a:chOff x="646688" y="2205038"/>
            <a:chExt cx="3063995" cy="3455987"/>
          </a:xfrm>
        </p:grpSpPr>
        <p:sp>
          <p:nvSpPr>
            <p:cNvPr id="44" name="Oval 54"/>
            <p:cNvSpPr>
              <a:spLocks noChangeArrowheads="1"/>
            </p:cNvSpPr>
            <p:nvPr/>
          </p:nvSpPr>
          <p:spPr bwMode="auto">
            <a:xfrm>
              <a:off x="862708" y="4910138"/>
              <a:ext cx="357187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" name="Oval 55"/>
            <p:cNvSpPr>
              <a:spLocks noChangeArrowheads="1"/>
            </p:cNvSpPr>
            <p:nvPr/>
          </p:nvSpPr>
          <p:spPr bwMode="auto">
            <a:xfrm>
              <a:off x="2026345" y="4905375"/>
              <a:ext cx="357188" cy="3492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Oval 56"/>
            <p:cNvSpPr>
              <a:spLocks noChangeArrowheads="1"/>
            </p:cNvSpPr>
            <p:nvPr/>
          </p:nvSpPr>
          <p:spPr bwMode="auto">
            <a:xfrm>
              <a:off x="1454845" y="4910138"/>
              <a:ext cx="357188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Oval 57"/>
            <p:cNvSpPr>
              <a:spLocks noChangeArrowheads="1"/>
            </p:cNvSpPr>
            <p:nvPr/>
          </p:nvSpPr>
          <p:spPr bwMode="auto">
            <a:xfrm>
              <a:off x="3107433" y="4910138"/>
              <a:ext cx="357187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1238945" y="3760788"/>
              <a:ext cx="355600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2005708" y="3760788"/>
              <a:ext cx="358775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3350320" y="3760788"/>
              <a:ext cx="360363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62"/>
            <p:cNvSpPr>
              <a:spLocks noChangeShapeType="1"/>
            </p:cNvSpPr>
            <p:nvPr/>
          </p:nvSpPr>
          <p:spPr bwMode="auto">
            <a:xfrm>
              <a:off x="837308" y="4095750"/>
              <a:ext cx="198437" cy="817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Line 63"/>
            <p:cNvSpPr>
              <a:spLocks noChangeShapeType="1"/>
            </p:cNvSpPr>
            <p:nvPr/>
          </p:nvSpPr>
          <p:spPr bwMode="auto">
            <a:xfrm flipH="1">
              <a:off x="1043683" y="4122738"/>
              <a:ext cx="371475" cy="782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Line 64"/>
            <p:cNvSpPr>
              <a:spLocks noChangeShapeType="1"/>
            </p:cNvSpPr>
            <p:nvPr/>
          </p:nvSpPr>
          <p:spPr bwMode="auto">
            <a:xfrm>
              <a:off x="2524820" y="5080000"/>
              <a:ext cx="4921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Line 65"/>
            <p:cNvSpPr>
              <a:spLocks noChangeShapeType="1"/>
            </p:cNvSpPr>
            <p:nvPr/>
          </p:nvSpPr>
          <p:spPr bwMode="auto">
            <a:xfrm>
              <a:off x="2531170" y="3924300"/>
              <a:ext cx="70008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2046983" y="2600325"/>
              <a:ext cx="357187" cy="34766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67"/>
            <p:cNvSpPr>
              <a:spLocks noChangeShapeType="1"/>
            </p:cNvSpPr>
            <p:nvPr/>
          </p:nvSpPr>
          <p:spPr bwMode="auto">
            <a:xfrm>
              <a:off x="1670745" y="3924300"/>
              <a:ext cx="2968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68"/>
            <p:cNvSpPr>
              <a:spLocks noChangeShapeType="1"/>
            </p:cNvSpPr>
            <p:nvPr/>
          </p:nvSpPr>
          <p:spPr bwMode="auto">
            <a:xfrm flipH="1">
              <a:off x="1035745" y="4111625"/>
              <a:ext cx="1131888" cy="793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Line 69"/>
            <p:cNvSpPr>
              <a:spLocks noChangeShapeType="1"/>
            </p:cNvSpPr>
            <p:nvPr/>
          </p:nvSpPr>
          <p:spPr bwMode="auto">
            <a:xfrm flipH="1">
              <a:off x="1035745" y="4113213"/>
              <a:ext cx="2447925" cy="788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Line 70"/>
            <p:cNvSpPr>
              <a:spLocks noChangeShapeType="1"/>
            </p:cNvSpPr>
            <p:nvPr/>
          </p:nvSpPr>
          <p:spPr bwMode="auto">
            <a:xfrm flipH="1">
              <a:off x="1646933" y="4114800"/>
              <a:ext cx="525462" cy="788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Line 71"/>
            <p:cNvSpPr>
              <a:spLocks noChangeShapeType="1"/>
            </p:cNvSpPr>
            <p:nvPr/>
          </p:nvSpPr>
          <p:spPr bwMode="auto">
            <a:xfrm flipV="1">
              <a:off x="1646933" y="4119563"/>
              <a:ext cx="1836737" cy="790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Line 72"/>
            <p:cNvSpPr>
              <a:spLocks noChangeShapeType="1"/>
            </p:cNvSpPr>
            <p:nvPr/>
          </p:nvSpPr>
          <p:spPr bwMode="auto">
            <a:xfrm flipV="1">
              <a:off x="2210495" y="4124325"/>
              <a:ext cx="1273175" cy="777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Line 73"/>
            <p:cNvSpPr>
              <a:spLocks noChangeShapeType="1"/>
            </p:cNvSpPr>
            <p:nvPr/>
          </p:nvSpPr>
          <p:spPr bwMode="auto">
            <a:xfrm flipV="1">
              <a:off x="3291583" y="4114800"/>
              <a:ext cx="192087" cy="790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Line 74"/>
            <p:cNvSpPr>
              <a:spLocks noChangeShapeType="1"/>
            </p:cNvSpPr>
            <p:nvPr/>
          </p:nvSpPr>
          <p:spPr bwMode="auto">
            <a:xfrm flipH="1" flipV="1">
              <a:off x="2178745" y="4124325"/>
              <a:ext cx="1108075" cy="781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Line 75"/>
            <p:cNvSpPr>
              <a:spLocks noChangeShapeType="1"/>
            </p:cNvSpPr>
            <p:nvPr/>
          </p:nvSpPr>
          <p:spPr bwMode="auto">
            <a:xfrm flipH="1" flipV="1">
              <a:off x="2175570" y="4119563"/>
              <a:ext cx="39688" cy="769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Line 76"/>
            <p:cNvSpPr>
              <a:spLocks noChangeShapeType="1"/>
            </p:cNvSpPr>
            <p:nvPr/>
          </p:nvSpPr>
          <p:spPr bwMode="auto">
            <a:xfrm flipH="1" flipV="1">
              <a:off x="1424683" y="4127500"/>
              <a:ext cx="793750" cy="774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Line 77"/>
            <p:cNvSpPr>
              <a:spLocks noChangeShapeType="1"/>
            </p:cNvSpPr>
            <p:nvPr/>
          </p:nvSpPr>
          <p:spPr bwMode="auto">
            <a:xfrm flipH="1" flipV="1">
              <a:off x="1419920" y="4127500"/>
              <a:ext cx="219075" cy="769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Line 78"/>
            <p:cNvSpPr>
              <a:spLocks noChangeShapeType="1"/>
            </p:cNvSpPr>
            <p:nvPr/>
          </p:nvSpPr>
          <p:spPr bwMode="auto">
            <a:xfrm flipH="1" flipV="1">
              <a:off x="840483" y="4106863"/>
              <a:ext cx="806450" cy="803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Line 79"/>
            <p:cNvSpPr>
              <a:spLocks noChangeShapeType="1"/>
            </p:cNvSpPr>
            <p:nvPr/>
          </p:nvSpPr>
          <p:spPr bwMode="auto">
            <a:xfrm flipH="1" flipV="1">
              <a:off x="840483" y="4106863"/>
              <a:ext cx="1374775" cy="795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Line 80"/>
            <p:cNvSpPr>
              <a:spLocks noChangeShapeType="1"/>
            </p:cNvSpPr>
            <p:nvPr/>
          </p:nvSpPr>
          <p:spPr bwMode="auto">
            <a:xfrm flipH="1" flipV="1">
              <a:off x="1419920" y="4130675"/>
              <a:ext cx="1871663" cy="774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Line 81"/>
            <p:cNvSpPr>
              <a:spLocks noChangeShapeType="1"/>
            </p:cNvSpPr>
            <p:nvPr/>
          </p:nvSpPr>
          <p:spPr bwMode="auto">
            <a:xfrm flipH="1" flipV="1">
              <a:off x="845245" y="4111625"/>
              <a:ext cx="2441575" cy="793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Line 82"/>
            <p:cNvSpPr>
              <a:spLocks noChangeShapeType="1"/>
            </p:cNvSpPr>
            <p:nvPr/>
          </p:nvSpPr>
          <p:spPr bwMode="auto">
            <a:xfrm>
              <a:off x="2210495" y="2955925"/>
              <a:ext cx="1273175" cy="777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Line 83"/>
            <p:cNvSpPr>
              <a:spLocks noChangeShapeType="1"/>
            </p:cNvSpPr>
            <p:nvPr/>
          </p:nvSpPr>
          <p:spPr bwMode="auto">
            <a:xfrm flipH="1">
              <a:off x="2175570" y="2951163"/>
              <a:ext cx="39688" cy="771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Line 84"/>
            <p:cNvSpPr>
              <a:spLocks noChangeShapeType="1"/>
            </p:cNvSpPr>
            <p:nvPr/>
          </p:nvSpPr>
          <p:spPr bwMode="auto">
            <a:xfrm flipH="1">
              <a:off x="1423095" y="2962275"/>
              <a:ext cx="795338" cy="773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Line 85"/>
            <p:cNvSpPr>
              <a:spLocks noChangeShapeType="1"/>
            </p:cNvSpPr>
            <p:nvPr/>
          </p:nvSpPr>
          <p:spPr bwMode="auto">
            <a:xfrm flipH="1">
              <a:off x="842070" y="2940050"/>
              <a:ext cx="1373188" cy="793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Line 86"/>
            <p:cNvSpPr>
              <a:spLocks noChangeShapeType="1"/>
            </p:cNvSpPr>
            <p:nvPr/>
          </p:nvSpPr>
          <p:spPr bwMode="auto">
            <a:xfrm>
              <a:off x="2237483" y="2205038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Line 88"/>
            <p:cNvSpPr>
              <a:spLocks noChangeShapeType="1"/>
            </p:cNvSpPr>
            <p:nvPr/>
          </p:nvSpPr>
          <p:spPr bwMode="auto">
            <a:xfrm>
              <a:off x="1081783" y="5259388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Line 89"/>
            <p:cNvSpPr>
              <a:spLocks noChangeShapeType="1"/>
            </p:cNvSpPr>
            <p:nvPr/>
          </p:nvSpPr>
          <p:spPr bwMode="auto">
            <a:xfrm>
              <a:off x="1640583" y="5275263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Line 90"/>
            <p:cNvSpPr>
              <a:spLocks noChangeShapeType="1"/>
            </p:cNvSpPr>
            <p:nvPr/>
          </p:nvSpPr>
          <p:spPr bwMode="auto">
            <a:xfrm>
              <a:off x="2245420" y="5286375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Line 91"/>
            <p:cNvSpPr>
              <a:spLocks noChangeShapeType="1"/>
            </p:cNvSpPr>
            <p:nvPr/>
          </p:nvSpPr>
          <p:spPr bwMode="auto">
            <a:xfrm>
              <a:off x="3326508" y="5286375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Oval 59"/>
            <p:cNvSpPr>
              <a:spLocks noChangeArrowheads="1"/>
            </p:cNvSpPr>
            <p:nvPr/>
          </p:nvSpPr>
          <p:spPr bwMode="auto">
            <a:xfrm>
              <a:off x="646688" y="3736488"/>
              <a:ext cx="355600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969224" y="2210705"/>
            <a:ext cx="2169463" cy="2487955"/>
            <a:chOff x="5817096" y="2238083"/>
            <a:chExt cx="3063995" cy="3455987"/>
          </a:xfrm>
        </p:grpSpPr>
        <p:sp>
          <p:nvSpPr>
            <p:cNvPr id="82" name="Oval 54"/>
            <p:cNvSpPr>
              <a:spLocks noChangeArrowheads="1"/>
            </p:cNvSpPr>
            <p:nvPr/>
          </p:nvSpPr>
          <p:spPr bwMode="auto">
            <a:xfrm>
              <a:off x="6033116" y="4943183"/>
              <a:ext cx="357187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Oval 55"/>
            <p:cNvSpPr>
              <a:spLocks noChangeArrowheads="1"/>
            </p:cNvSpPr>
            <p:nvPr/>
          </p:nvSpPr>
          <p:spPr bwMode="auto">
            <a:xfrm>
              <a:off x="7196753" y="4938420"/>
              <a:ext cx="357188" cy="3492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4" name="Oval 56"/>
            <p:cNvSpPr>
              <a:spLocks noChangeArrowheads="1"/>
            </p:cNvSpPr>
            <p:nvPr/>
          </p:nvSpPr>
          <p:spPr bwMode="auto">
            <a:xfrm>
              <a:off x="6625253" y="4943183"/>
              <a:ext cx="357188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Oval 57"/>
            <p:cNvSpPr>
              <a:spLocks noChangeArrowheads="1"/>
            </p:cNvSpPr>
            <p:nvPr/>
          </p:nvSpPr>
          <p:spPr bwMode="auto">
            <a:xfrm>
              <a:off x="8277841" y="4943183"/>
              <a:ext cx="357187" cy="350837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Oval 59"/>
            <p:cNvSpPr>
              <a:spLocks noChangeArrowheads="1"/>
            </p:cNvSpPr>
            <p:nvPr/>
          </p:nvSpPr>
          <p:spPr bwMode="auto">
            <a:xfrm>
              <a:off x="6409353" y="3793833"/>
              <a:ext cx="355600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" name="Oval 60"/>
            <p:cNvSpPr>
              <a:spLocks noChangeArrowheads="1"/>
            </p:cNvSpPr>
            <p:nvPr/>
          </p:nvSpPr>
          <p:spPr bwMode="auto">
            <a:xfrm>
              <a:off x="7176116" y="3793833"/>
              <a:ext cx="358775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Oval 61"/>
            <p:cNvSpPr>
              <a:spLocks noChangeArrowheads="1"/>
            </p:cNvSpPr>
            <p:nvPr/>
          </p:nvSpPr>
          <p:spPr bwMode="auto">
            <a:xfrm>
              <a:off x="8520728" y="3793833"/>
              <a:ext cx="360363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9" name="Line 62"/>
            <p:cNvSpPr>
              <a:spLocks noChangeShapeType="1"/>
            </p:cNvSpPr>
            <p:nvPr/>
          </p:nvSpPr>
          <p:spPr bwMode="auto">
            <a:xfrm>
              <a:off x="6007716" y="4128795"/>
              <a:ext cx="198437" cy="817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" name="Line 63"/>
            <p:cNvSpPr>
              <a:spLocks noChangeShapeType="1"/>
            </p:cNvSpPr>
            <p:nvPr/>
          </p:nvSpPr>
          <p:spPr bwMode="auto">
            <a:xfrm flipH="1">
              <a:off x="6214091" y="4155783"/>
              <a:ext cx="371475" cy="782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Line 64"/>
            <p:cNvSpPr>
              <a:spLocks noChangeShapeType="1"/>
            </p:cNvSpPr>
            <p:nvPr/>
          </p:nvSpPr>
          <p:spPr bwMode="auto">
            <a:xfrm>
              <a:off x="7695228" y="5113045"/>
              <a:ext cx="4921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2" name="Line 65"/>
            <p:cNvSpPr>
              <a:spLocks noChangeShapeType="1"/>
            </p:cNvSpPr>
            <p:nvPr/>
          </p:nvSpPr>
          <p:spPr bwMode="auto">
            <a:xfrm>
              <a:off x="7701578" y="3957345"/>
              <a:ext cx="700088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Oval 66"/>
            <p:cNvSpPr>
              <a:spLocks noChangeArrowheads="1"/>
            </p:cNvSpPr>
            <p:nvPr/>
          </p:nvSpPr>
          <p:spPr bwMode="auto">
            <a:xfrm>
              <a:off x="7217391" y="2633370"/>
              <a:ext cx="357187" cy="34766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" name="Line 67"/>
            <p:cNvSpPr>
              <a:spLocks noChangeShapeType="1"/>
            </p:cNvSpPr>
            <p:nvPr/>
          </p:nvSpPr>
          <p:spPr bwMode="auto">
            <a:xfrm>
              <a:off x="6841153" y="3957345"/>
              <a:ext cx="2968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" name="Line 68"/>
            <p:cNvSpPr>
              <a:spLocks noChangeShapeType="1"/>
            </p:cNvSpPr>
            <p:nvPr/>
          </p:nvSpPr>
          <p:spPr bwMode="auto">
            <a:xfrm flipH="1">
              <a:off x="6206153" y="4144670"/>
              <a:ext cx="1131888" cy="793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Line 69"/>
            <p:cNvSpPr>
              <a:spLocks noChangeShapeType="1"/>
            </p:cNvSpPr>
            <p:nvPr/>
          </p:nvSpPr>
          <p:spPr bwMode="auto">
            <a:xfrm flipH="1">
              <a:off x="6206153" y="4146258"/>
              <a:ext cx="2447925" cy="7889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7" name="Line 70"/>
            <p:cNvSpPr>
              <a:spLocks noChangeShapeType="1"/>
            </p:cNvSpPr>
            <p:nvPr/>
          </p:nvSpPr>
          <p:spPr bwMode="auto">
            <a:xfrm flipH="1">
              <a:off x="6817341" y="4147845"/>
              <a:ext cx="525462" cy="788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8" name="Line 71"/>
            <p:cNvSpPr>
              <a:spLocks noChangeShapeType="1"/>
            </p:cNvSpPr>
            <p:nvPr/>
          </p:nvSpPr>
          <p:spPr bwMode="auto">
            <a:xfrm flipV="1">
              <a:off x="6817341" y="4152608"/>
              <a:ext cx="1836737" cy="790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Line 72"/>
            <p:cNvSpPr>
              <a:spLocks noChangeShapeType="1"/>
            </p:cNvSpPr>
            <p:nvPr/>
          </p:nvSpPr>
          <p:spPr bwMode="auto">
            <a:xfrm flipV="1">
              <a:off x="7380903" y="4157370"/>
              <a:ext cx="1273175" cy="777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Line 73"/>
            <p:cNvSpPr>
              <a:spLocks noChangeShapeType="1"/>
            </p:cNvSpPr>
            <p:nvPr/>
          </p:nvSpPr>
          <p:spPr bwMode="auto">
            <a:xfrm flipV="1">
              <a:off x="8461991" y="4147845"/>
              <a:ext cx="192087" cy="790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Line 74"/>
            <p:cNvSpPr>
              <a:spLocks noChangeShapeType="1"/>
            </p:cNvSpPr>
            <p:nvPr/>
          </p:nvSpPr>
          <p:spPr bwMode="auto">
            <a:xfrm flipH="1" flipV="1">
              <a:off x="7349153" y="4157370"/>
              <a:ext cx="1108075" cy="7810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Line 75"/>
            <p:cNvSpPr>
              <a:spLocks noChangeShapeType="1"/>
            </p:cNvSpPr>
            <p:nvPr/>
          </p:nvSpPr>
          <p:spPr bwMode="auto">
            <a:xfrm flipH="1" flipV="1">
              <a:off x="7345978" y="4152608"/>
              <a:ext cx="39688" cy="7699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3" name="Line 76"/>
            <p:cNvSpPr>
              <a:spLocks noChangeShapeType="1"/>
            </p:cNvSpPr>
            <p:nvPr/>
          </p:nvSpPr>
          <p:spPr bwMode="auto">
            <a:xfrm flipH="1" flipV="1">
              <a:off x="6595091" y="4160545"/>
              <a:ext cx="793750" cy="774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" name="Line 77"/>
            <p:cNvSpPr>
              <a:spLocks noChangeShapeType="1"/>
            </p:cNvSpPr>
            <p:nvPr/>
          </p:nvSpPr>
          <p:spPr bwMode="auto">
            <a:xfrm flipH="1" flipV="1">
              <a:off x="6590328" y="4160545"/>
              <a:ext cx="219075" cy="7699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Line 78"/>
            <p:cNvSpPr>
              <a:spLocks noChangeShapeType="1"/>
            </p:cNvSpPr>
            <p:nvPr/>
          </p:nvSpPr>
          <p:spPr bwMode="auto">
            <a:xfrm flipH="1" flipV="1">
              <a:off x="6010891" y="4139908"/>
              <a:ext cx="806450" cy="80327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" name="Line 79"/>
            <p:cNvSpPr>
              <a:spLocks noChangeShapeType="1"/>
            </p:cNvSpPr>
            <p:nvPr/>
          </p:nvSpPr>
          <p:spPr bwMode="auto">
            <a:xfrm flipH="1" flipV="1">
              <a:off x="6010891" y="4139908"/>
              <a:ext cx="1374775" cy="795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7" name="Line 80"/>
            <p:cNvSpPr>
              <a:spLocks noChangeShapeType="1"/>
            </p:cNvSpPr>
            <p:nvPr/>
          </p:nvSpPr>
          <p:spPr bwMode="auto">
            <a:xfrm flipH="1" flipV="1">
              <a:off x="6590328" y="4163720"/>
              <a:ext cx="1871663" cy="7747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8" name="Line 81"/>
            <p:cNvSpPr>
              <a:spLocks noChangeShapeType="1"/>
            </p:cNvSpPr>
            <p:nvPr/>
          </p:nvSpPr>
          <p:spPr bwMode="auto">
            <a:xfrm flipH="1" flipV="1">
              <a:off x="6015653" y="4144670"/>
              <a:ext cx="2441575" cy="793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9" name="Line 82"/>
            <p:cNvSpPr>
              <a:spLocks noChangeShapeType="1"/>
            </p:cNvSpPr>
            <p:nvPr/>
          </p:nvSpPr>
          <p:spPr bwMode="auto">
            <a:xfrm>
              <a:off x="7380903" y="2988970"/>
              <a:ext cx="1273175" cy="7778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0" name="Line 83"/>
            <p:cNvSpPr>
              <a:spLocks noChangeShapeType="1"/>
            </p:cNvSpPr>
            <p:nvPr/>
          </p:nvSpPr>
          <p:spPr bwMode="auto">
            <a:xfrm flipH="1">
              <a:off x="7345978" y="2984208"/>
              <a:ext cx="39688" cy="771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" name="Line 84"/>
            <p:cNvSpPr>
              <a:spLocks noChangeShapeType="1"/>
            </p:cNvSpPr>
            <p:nvPr/>
          </p:nvSpPr>
          <p:spPr bwMode="auto">
            <a:xfrm flipH="1">
              <a:off x="6593503" y="2995320"/>
              <a:ext cx="795338" cy="773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" name="Line 85"/>
            <p:cNvSpPr>
              <a:spLocks noChangeShapeType="1"/>
            </p:cNvSpPr>
            <p:nvPr/>
          </p:nvSpPr>
          <p:spPr bwMode="auto">
            <a:xfrm flipH="1">
              <a:off x="6012478" y="2973095"/>
              <a:ext cx="1373188" cy="7937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" name="Line 86"/>
            <p:cNvSpPr>
              <a:spLocks noChangeShapeType="1"/>
            </p:cNvSpPr>
            <p:nvPr/>
          </p:nvSpPr>
          <p:spPr bwMode="auto">
            <a:xfrm>
              <a:off x="7407891" y="2238083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" name="Line 88"/>
            <p:cNvSpPr>
              <a:spLocks noChangeShapeType="1"/>
            </p:cNvSpPr>
            <p:nvPr/>
          </p:nvSpPr>
          <p:spPr bwMode="auto">
            <a:xfrm>
              <a:off x="6252191" y="5292433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5" name="Line 89"/>
            <p:cNvSpPr>
              <a:spLocks noChangeShapeType="1"/>
            </p:cNvSpPr>
            <p:nvPr/>
          </p:nvSpPr>
          <p:spPr bwMode="auto">
            <a:xfrm>
              <a:off x="6810991" y="5308308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6" name="Line 90"/>
            <p:cNvSpPr>
              <a:spLocks noChangeShapeType="1"/>
            </p:cNvSpPr>
            <p:nvPr/>
          </p:nvSpPr>
          <p:spPr bwMode="auto">
            <a:xfrm>
              <a:off x="7415828" y="5319420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7" name="Line 91"/>
            <p:cNvSpPr>
              <a:spLocks noChangeShapeType="1"/>
            </p:cNvSpPr>
            <p:nvPr/>
          </p:nvSpPr>
          <p:spPr bwMode="auto">
            <a:xfrm>
              <a:off x="8496916" y="5319420"/>
              <a:ext cx="0" cy="374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5817096" y="3769533"/>
              <a:ext cx="355600" cy="3476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19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458" y="2348880"/>
            <a:ext cx="2187678" cy="245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위쪽 화살표 설명선 3"/>
          <p:cNvSpPr/>
          <p:nvPr/>
        </p:nvSpPr>
        <p:spPr bwMode="auto">
          <a:xfrm>
            <a:off x="3989458" y="4903676"/>
            <a:ext cx="2100423" cy="770054"/>
          </a:xfrm>
          <a:prstGeom prst="upArrowCallou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학습을 통한 가중치 최적화</a:t>
            </a:r>
          </a:p>
        </p:txBody>
      </p:sp>
      <p:sp>
        <p:nvSpPr>
          <p:cNvPr id="5" name="톱니 모양의 오른쪽 화살표 4"/>
          <p:cNvSpPr/>
          <p:nvPr/>
        </p:nvSpPr>
        <p:spPr bwMode="auto">
          <a:xfrm>
            <a:off x="6249144" y="3403434"/>
            <a:ext cx="360040" cy="457614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0" name="톱니 모양의 오른쪽 화살표 119"/>
          <p:cNvSpPr/>
          <p:nvPr/>
        </p:nvSpPr>
        <p:spPr bwMode="auto">
          <a:xfrm>
            <a:off x="3440832" y="3403434"/>
            <a:ext cx="360040" cy="457614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98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이제 회계로 눈을 돌려보자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416496" y="3356992"/>
            <a:ext cx="3456384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err="1" smtClean="0">
                <a:solidFill>
                  <a:srgbClr val="FF0000"/>
                </a:solidFill>
              </a:rPr>
              <a:t>상상속의</a:t>
            </a:r>
            <a:r>
              <a:rPr lang="ko-KR" altLang="en-US" kern="0" dirty="0" smtClean="0">
                <a:solidFill>
                  <a:srgbClr val="FF0000"/>
                </a:solidFill>
              </a:rPr>
              <a:t> 나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64" y="2248916"/>
            <a:ext cx="57150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11994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이제 회계로 눈을 돌려보자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992560" y="3356992"/>
            <a:ext cx="288032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kern="0" dirty="0" smtClean="0">
                <a:solidFill>
                  <a:srgbClr val="FF0000"/>
                </a:solidFill>
              </a:rPr>
              <a:t>실제의 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2258441"/>
            <a:ext cx="59721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87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-18161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하지만 삽질에도 노하우는 있다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128464" y="3356992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모든 일의 </a:t>
            </a:r>
            <a:r>
              <a:rPr lang="ko-KR" altLang="en-US" kern="0" dirty="0" smtClean="0">
                <a:solidFill>
                  <a:srgbClr val="0070C0"/>
                </a:solidFill>
              </a:rPr>
              <a:t>근원</a:t>
            </a:r>
            <a:r>
              <a:rPr lang="ko-KR" altLang="en-US" kern="0" dirty="0" smtClean="0">
                <a:solidFill>
                  <a:schemeClr val="tx1"/>
                </a:solidFill>
              </a:rPr>
              <a:t>은 </a:t>
            </a:r>
            <a:r>
              <a:rPr lang="ko-KR" altLang="en-US" kern="0" dirty="0" smtClean="0">
                <a:solidFill>
                  <a:srgbClr val="0070C0"/>
                </a:solidFill>
              </a:rPr>
              <a:t>삽질</a:t>
            </a:r>
            <a:r>
              <a:rPr lang="ko-KR" altLang="en-US" kern="0" dirty="0" smtClean="0">
                <a:solidFill>
                  <a:schemeClr val="tx1"/>
                </a:solidFill>
              </a:rPr>
              <a:t>이지만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우리는 </a:t>
            </a:r>
            <a:r>
              <a:rPr lang="ko-KR" altLang="en-US" kern="0" dirty="0" smtClean="0">
                <a:solidFill>
                  <a:srgbClr val="FF0000"/>
                </a:solidFill>
              </a:rPr>
              <a:t>학습</a:t>
            </a:r>
            <a:r>
              <a:rPr lang="ko-KR" altLang="en-US" kern="0" dirty="0" smtClean="0">
                <a:solidFill>
                  <a:schemeClr val="tx1"/>
                </a:solidFill>
              </a:rPr>
              <a:t>을 통하여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다음 삽을 </a:t>
            </a:r>
            <a:r>
              <a:rPr lang="ko-KR" altLang="en-US" kern="0" dirty="0" smtClean="0">
                <a:solidFill>
                  <a:srgbClr val="FF0000"/>
                </a:solidFill>
              </a:rPr>
              <a:t>더 잘 뜰 수 </a:t>
            </a:r>
            <a:r>
              <a:rPr lang="ko-KR" altLang="en-US" kern="0" dirty="0" smtClean="0">
                <a:solidFill>
                  <a:schemeClr val="tx1"/>
                </a:solidFill>
              </a:rPr>
              <a:t>있다</a:t>
            </a:r>
            <a:r>
              <a:rPr lang="en-US" altLang="ko-KR" kern="0" dirty="0" smtClean="0">
                <a:solidFill>
                  <a:schemeClr val="tx1"/>
                </a:solidFill>
              </a:rPr>
              <a:t>.</a:t>
            </a:r>
            <a:endParaRPr lang="ko-KR" alt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r>
              <a:rPr lang="ko-KR" altLang="en-US" dirty="0" smtClean="0"/>
              <a:t>회계와 </a:t>
            </a:r>
            <a:r>
              <a:rPr lang="en-US" altLang="ko-KR" dirty="0" smtClean="0"/>
              <a:t>AI?</a:t>
            </a:r>
            <a:endParaRPr lang="ko-KR" altLang="en-US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128464" y="1412776"/>
            <a:ext cx="4968552" cy="66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자산 </a:t>
            </a:r>
            <a:r>
              <a:rPr lang="en-US" altLang="ko-KR" kern="0" dirty="0" smtClean="0">
                <a:solidFill>
                  <a:schemeClr val="tx1"/>
                </a:solidFill>
              </a:rPr>
              <a:t>= </a:t>
            </a:r>
            <a:r>
              <a:rPr lang="ko-KR" altLang="en-US" kern="0" dirty="0" smtClean="0">
                <a:solidFill>
                  <a:schemeClr val="tx1"/>
                </a:solidFill>
              </a:rPr>
              <a:t>부채 </a:t>
            </a:r>
            <a:r>
              <a:rPr lang="en-US" altLang="ko-KR" kern="0" dirty="0" smtClean="0">
                <a:solidFill>
                  <a:schemeClr val="tx1"/>
                </a:solidFill>
              </a:rPr>
              <a:t>+ </a:t>
            </a:r>
            <a:r>
              <a:rPr lang="ko-KR" altLang="en-US" kern="0" dirty="0" smtClean="0">
                <a:solidFill>
                  <a:schemeClr val="tx1"/>
                </a:solidFill>
              </a:rPr>
              <a:t>자본</a:t>
            </a:r>
            <a:endParaRPr lang="en-US" altLang="ko-KR" kern="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555191" y="2230165"/>
            <a:ext cx="3960440" cy="1698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tx1"/>
                </a:solidFill>
              </a:rPr>
              <a:t>IF </a:t>
            </a:r>
            <a:r>
              <a:rPr lang="ko-KR" altLang="en-US" sz="2000" kern="0" dirty="0" smtClean="0">
                <a:solidFill>
                  <a:schemeClr val="tx1"/>
                </a:solidFill>
              </a:rPr>
              <a:t>부채가 증가하고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 ~~~</a:t>
            </a:r>
          </a:p>
          <a:p>
            <a:r>
              <a:rPr lang="en-US" altLang="ko-KR" sz="2000" kern="0" dirty="0">
                <a:solidFill>
                  <a:schemeClr val="tx1"/>
                </a:solidFill>
              </a:rPr>
              <a:t> 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   IF </a:t>
            </a:r>
            <a:r>
              <a:rPr lang="ko-KR" altLang="en-US" sz="2000" kern="0" dirty="0" smtClean="0">
                <a:solidFill>
                  <a:schemeClr val="tx1"/>
                </a:solidFill>
              </a:rPr>
              <a:t>자본이 증가하면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~~~</a:t>
            </a:r>
          </a:p>
          <a:p>
            <a:endParaRPr lang="en-US" altLang="ko-KR" sz="2000" kern="0" dirty="0">
              <a:solidFill>
                <a:schemeClr val="tx1"/>
              </a:solidFill>
            </a:endParaRPr>
          </a:p>
          <a:p>
            <a:r>
              <a:rPr lang="en-US" altLang="ko-KR" sz="2000" kern="0" dirty="0" smtClean="0">
                <a:solidFill>
                  <a:schemeClr val="tx1"/>
                </a:solidFill>
              </a:rPr>
              <a:t>IF </a:t>
            </a:r>
            <a:r>
              <a:rPr lang="ko-KR" altLang="en-US" sz="2000" kern="0" dirty="0" smtClean="0">
                <a:solidFill>
                  <a:schemeClr val="tx1"/>
                </a:solidFill>
              </a:rPr>
              <a:t>부채가 감소하고 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~~~~</a:t>
            </a:r>
          </a:p>
          <a:p>
            <a:r>
              <a:rPr lang="en-US" altLang="ko-KR" sz="2000" kern="0" dirty="0">
                <a:solidFill>
                  <a:schemeClr val="tx1"/>
                </a:solidFill>
              </a:rPr>
              <a:t> 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   IF </a:t>
            </a:r>
            <a:r>
              <a:rPr lang="ko-KR" altLang="en-US" sz="2000" kern="0" dirty="0" smtClean="0">
                <a:solidFill>
                  <a:schemeClr val="tx1"/>
                </a:solidFill>
              </a:rPr>
              <a:t>자본이 감소하면 </a:t>
            </a:r>
            <a:r>
              <a:rPr lang="en-US" altLang="ko-KR" sz="2000" kern="0" dirty="0" smtClean="0">
                <a:solidFill>
                  <a:schemeClr val="tx1"/>
                </a:solidFill>
              </a:rPr>
              <a:t>~~~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7113240" y="1531491"/>
            <a:ext cx="850056" cy="4320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000" kern="0" dirty="0" smtClean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7061932" y="4318397"/>
            <a:ext cx="952575" cy="4320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000" kern="0" dirty="0" err="1" smtClean="0">
                <a:solidFill>
                  <a:schemeClr val="tx1"/>
                </a:solidFill>
              </a:rPr>
              <a:t>Ouput</a:t>
            </a:r>
            <a:endParaRPr lang="en-US" altLang="ko-KR" sz="2000" kern="0" dirty="0" smtClean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>
            <a:stCxn id="6" idx="2"/>
            <a:endCxn id="5" idx="0"/>
          </p:cNvCxnSpPr>
          <p:nvPr/>
        </p:nvCxnSpPr>
        <p:spPr bwMode="auto">
          <a:xfrm flipH="1">
            <a:off x="7535411" y="1963539"/>
            <a:ext cx="2857" cy="266626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직선 화살표 연결선 8"/>
          <p:cNvCxnSpPr>
            <a:stCxn id="5" idx="2"/>
            <a:endCxn id="8" idx="0"/>
          </p:cNvCxnSpPr>
          <p:nvPr/>
        </p:nvCxnSpPr>
        <p:spPr bwMode="auto">
          <a:xfrm>
            <a:off x="7535411" y="3929162"/>
            <a:ext cx="2809" cy="389235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제목 1"/>
          <p:cNvSpPr txBox="1">
            <a:spLocks/>
          </p:cNvSpPr>
          <p:nvPr/>
        </p:nvSpPr>
        <p:spPr bwMode="auto">
          <a:xfrm>
            <a:off x="-195572" y="3641157"/>
            <a:ext cx="5616624" cy="78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기본적으로 </a:t>
            </a:r>
            <a:endParaRPr lang="en-US" altLang="ko-KR" kern="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kern="0" dirty="0" smtClean="0">
                <a:solidFill>
                  <a:schemeClr val="tx1"/>
                </a:solidFill>
              </a:rPr>
              <a:t>항등식</a:t>
            </a:r>
            <a:r>
              <a:rPr lang="en-US" altLang="ko-KR" kern="0" dirty="0" smtClean="0">
                <a:solidFill>
                  <a:schemeClr val="tx1"/>
                </a:solidFill>
              </a:rPr>
              <a:t>(</a:t>
            </a:r>
            <a:r>
              <a:rPr lang="ko-KR" altLang="en-US" kern="0" dirty="0" err="1" smtClean="0">
                <a:solidFill>
                  <a:schemeClr val="tx1"/>
                </a:solidFill>
              </a:rPr>
              <a:t>와꾸가</a:t>
            </a:r>
            <a:r>
              <a:rPr lang="ko-KR" altLang="en-US" kern="0" dirty="0" smtClean="0">
                <a:solidFill>
                  <a:schemeClr val="tx1"/>
                </a:solidFill>
              </a:rPr>
              <a:t> 중요해</a:t>
            </a:r>
            <a:r>
              <a:rPr lang="en-US" altLang="ko-KR" kern="0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직선 화살표 연결선 12"/>
          <p:cNvCxnSpPr>
            <a:stCxn id="7" idx="2"/>
          </p:cNvCxnSpPr>
          <p:nvPr/>
        </p:nvCxnSpPr>
        <p:spPr bwMode="auto">
          <a:xfrm>
            <a:off x="2612740" y="2082255"/>
            <a:ext cx="0" cy="1274737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제목 1"/>
          <p:cNvSpPr txBox="1">
            <a:spLocks/>
          </p:cNvSpPr>
          <p:nvPr/>
        </p:nvSpPr>
        <p:spPr bwMode="auto">
          <a:xfrm>
            <a:off x="282650" y="5373216"/>
            <a:ext cx="936104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뭔가 </a:t>
            </a:r>
            <a:r>
              <a:rPr lang="en-US" altLang="ko-KR" kern="0" dirty="0" smtClean="0">
                <a:solidFill>
                  <a:srgbClr val="FF0000"/>
                </a:solidFill>
              </a:rPr>
              <a:t>AI </a:t>
            </a:r>
            <a:r>
              <a:rPr lang="ko-KR" altLang="en-US" kern="0" dirty="0" err="1" smtClean="0">
                <a:solidFill>
                  <a:srgbClr val="FF0000"/>
                </a:solidFill>
              </a:rPr>
              <a:t>스럽지</a:t>
            </a:r>
            <a:r>
              <a:rPr lang="ko-KR" altLang="en-US" kern="0" dirty="0" smtClean="0">
                <a:solidFill>
                  <a:srgbClr val="FF0000"/>
                </a:solidFill>
              </a:rPr>
              <a:t> 않다</a:t>
            </a:r>
            <a:r>
              <a:rPr lang="en-US" altLang="ko-KR" kern="0" dirty="0" smtClean="0">
                <a:solidFill>
                  <a:srgbClr val="FF0000"/>
                </a:solidFill>
              </a:rPr>
              <a:t>..</a:t>
            </a:r>
            <a:endParaRPr lang="ko-KR" altLang="en-US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56456" y="116632"/>
            <a:ext cx="9433619" cy="575469"/>
          </a:xfrm>
        </p:spPr>
        <p:txBody>
          <a:bodyPr/>
          <a:lstStyle/>
          <a:p>
            <a:r>
              <a:rPr lang="ko-KR" altLang="en-US" dirty="0" smtClean="0"/>
              <a:t>재무제표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052736"/>
            <a:ext cx="8712968" cy="41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1"/>
          <p:cNvSpPr txBox="1">
            <a:spLocks/>
          </p:cNvSpPr>
          <p:nvPr/>
        </p:nvSpPr>
        <p:spPr bwMode="auto">
          <a:xfrm>
            <a:off x="344488" y="5589240"/>
            <a:ext cx="9073008" cy="66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sz="3600" kern="0" dirty="0" smtClean="0">
                <a:solidFill>
                  <a:schemeClr val="tx1"/>
                </a:solidFill>
              </a:rPr>
              <a:t>기업의 수많은 데이터 및 경영자의 철학이 계정과목과 금액으로 집약된 핵</a:t>
            </a:r>
            <a:r>
              <a:rPr lang="ko-KR" altLang="en-US" sz="3600" kern="0" dirty="0">
                <a:solidFill>
                  <a:schemeClr val="tx1"/>
                </a:solidFill>
              </a:rPr>
              <a:t>심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54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56456" y="116632"/>
            <a:ext cx="9793088" cy="575469"/>
          </a:xfrm>
        </p:spPr>
        <p:txBody>
          <a:bodyPr/>
          <a:lstStyle/>
          <a:p>
            <a:r>
              <a:rPr lang="ko-KR" altLang="en-US" dirty="0" smtClean="0"/>
              <a:t>그러</a:t>
            </a:r>
            <a:r>
              <a:rPr lang="ko-KR" altLang="en-US" dirty="0"/>
              <a:t>면</a:t>
            </a:r>
            <a:r>
              <a:rPr lang="ko-KR" altLang="en-US" dirty="0" smtClean="0"/>
              <a:t> 과학적 방법론 </a:t>
            </a:r>
            <a:r>
              <a:rPr lang="ko-KR" altLang="en-US" dirty="0" err="1" smtClean="0"/>
              <a:t>적용가능하지</a:t>
            </a:r>
            <a:r>
              <a:rPr lang="ko-KR" altLang="en-US" dirty="0" smtClean="0"/>
              <a:t> 않나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319823" y="5254500"/>
            <a:ext cx="9073008" cy="66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3600" kern="0" dirty="0" smtClean="0">
                <a:solidFill>
                  <a:schemeClr val="tx1"/>
                </a:solidFill>
              </a:rPr>
              <a:t>관측 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: 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재무제표를 통해서 뭘 보고 싶나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3600" kern="0" dirty="0" smtClean="0">
                <a:solidFill>
                  <a:schemeClr val="tx1"/>
                </a:solidFill>
              </a:rPr>
              <a:t>가설 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: 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보고 알면 돈 좀 벌 수 있나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3600" kern="0" dirty="0" smtClean="0">
                <a:solidFill>
                  <a:schemeClr val="tx1"/>
                </a:solidFill>
              </a:rPr>
              <a:t>실험 </a:t>
            </a:r>
            <a:r>
              <a:rPr lang="en-US" altLang="ko-KR" sz="3600" kern="0" dirty="0" smtClean="0">
                <a:solidFill>
                  <a:schemeClr val="tx1"/>
                </a:solidFill>
              </a:rPr>
              <a:t>: 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영업이</a:t>
            </a:r>
            <a:r>
              <a:rPr lang="ko-KR" altLang="en-US" sz="3600" kern="0" dirty="0">
                <a:solidFill>
                  <a:schemeClr val="tx1"/>
                </a:solidFill>
              </a:rPr>
              <a:t>익</a:t>
            </a:r>
            <a:r>
              <a:rPr lang="ko-KR" altLang="en-US" sz="3600" kern="0" dirty="0" smtClean="0">
                <a:solidFill>
                  <a:schemeClr val="tx1"/>
                </a:solidFill>
              </a:rPr>
              <a:t> 좋은 회사 </a:t>
            </a:r>
            <a:r>
              <a:rPr lang="en-US" altLang="ko-KR" sz="36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36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주가 상승</a:t>
            </a:r>
            <a:r>
              <a:rPr lang="en-US" altLang="ko-KR" sz="3600" kern="0" dirty="0" smtClean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altLang="ko-KR" sz="3600" kern="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82" y="1052736"/>
            <a:ext cx="4839270" cy="3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8614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손익계산서의 구조</a:t>
            </a:r>
            <a:endParaRPr lang="en-US" altLang="ko-KR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8801"/>
              </p:ext>
            </p:extLst>
          </p:nvPr>
        </p:nvGraphicFramePr>
        <p:xfrm>
          <a:off x="704528" y="1268760"/>
          <a:ext cx="8534400" cy="4799013"/>
        </p:xfrm>
        <a:graphic>
          <a:graphicData uri="http://schemas.openxmlformats.org/drawingml/2006/table">
            <a:tbl>
              <a:tblPr/>
              <a:tblGrid>
                <a:gridCol w="3020426"/>
                <a:gridCol w="2462556"/>
                <a:gridCol w="3051418"/>
              </a:tblGrid>
              <a:tr h="372304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매출은 가급적 크게←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매출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(-)	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매출원가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매출총이익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➠ 모든 이익의 원천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판매비와관리비는 가급적 작게←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(-)	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판매비와관리비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영업이익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➠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‘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본업에서의 이익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’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을 나타냄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영업이익이 감소하면 애널리스트가 부정적으로 평가하므로 가급적 전기대비 마이너스가 되지 않게 하려는 의도가 강함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기타수익 중 비경상 항목은 유의←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(+)	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기타수익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기타비용 중 비경상 항목은 유의←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(-)	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기타비용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(+)	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금융수익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이자비용은 각종 비율분석시 중요←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(-)	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금융비용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036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법인세비용차감전순이익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(-)	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법인세비용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당기순이익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55853" marR="55853" marT="15440" marB="15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" name="Picture 2" descr="C:\Users\KICPA-PC\AppData\Local\Microsoft\Windows\INetCache\IE\VHPYYMRJ\1382519138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1052736"/>
            <a:ext cx="864095" cy="80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 bwMode="auto">
          <a:xfrm>
            <a:off x="6033120" y="260648"/>
            <a:ext cx="1224136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관측</a:t>
            </a:r>
          </a:p>
        </p:txBody>
      </p:sp>
      <p:cxnSp>
        <p:nvCxnSpPr>
          <p:cNvPr id="14" name="직선 화살표 연결선 13"/>
          <p:cNvCxnSpPr>
            <a:stCxn id="5" idx="0"/>
            <a:endCxn id="6" idx="1"/>
          </p:cNvCxnSpPr>
          <p:nvPr/>
        </p:nvCxnSpPr>
        <p:spPr bwMode="auto">
          <a:xfrm flipV="1">
            <a:off x="5097016" y="523379"/>
            <a:ext cx="936104" cy="52935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/>
          <p:cNvCxnSpPr>
            <a:stCxn id="6" idx="3"/>
            <a:endCxn id="20" idx="1"/>
          </p:cNvCxnSpPr>
          <p:nvPr/>
        </p:nvCxnSpPr>
        <p:spPr bwMode="auto">
          <a:xfrm>
            <a:off x="7257256" y="523379"/>
            <a:ext cx="576064" cy="467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제목 1"/>
          <p:cNvSpPr txBox="1">
            <a:spLocks/>
          </p:cNvSpPr>
          <p:nvPr/>
        </p:nvSpPr>
        <p:spPr bwMode="auto">
          <a:xfrm>
            <a:off x="7833320" y="265325"/>
            <a:ext cx="1224136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돋움" pitchFamily="50" charset="-127"/>
                <a:ea typeface="돋움" pitchFamily="50" charset="-127"/>
              </a:defRPr>
            </a:lvl9pPr>
          </a:lstStyle>
          <a:p>
            <a:pPr algn="ctr"/>
            <a:r>
              <a:rPr lang="ko-KR" altLang="en-US" kern="0" dirty="0" smtClean="0">
                <a:solidFill>
                  <a:srgbClr val="FF0000"/>
                </a:solidFill>
              </a:rPr>
              <a:t>가설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87067" y="796642"/>
            <a:ext cx="1558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올해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6277" y="796642"/>
            <a:ext cx="189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내년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폭발 2 17"/>
          <p:cNvSpPr/>
          <p:nvPr/>
        </p:nvSpPr>
        <p:spPr>
          <a:xfrm rot="1900584">
            <a:off x="6557312" y="3885840"/>
            <a:ext cx="2691238" cy="245086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사례 </a:t>
            </a:r>
            <a:r>
              <a:rPr lang="en-US" altLang="ko-KR" dirty="0" smtClean="0"/>
              <a:t>: PER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80292" y="1340768"/>
            <a:ext cx="6472908" cy="4291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5740" algn="ctr" fontAlgn="base" latinLnBrk="1">
              <a:tabLst>
                <a:tab pos="1103630" algn="l"/>
                <a:tab pos="5052060" algn="r"/>
                <a:tab pos="1103630" algn="l"/>
                <a:tab pos="5052060" algn="r"/>
              </a:tabLst>
            </a:pPr>
            <a:r>
              <a:rPr lang="ko-KR" altLang="en-US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투자지표 중 하나로 많이 사용하는 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PER(P/E)</a:t>
            </a:r>
            <a:endParaRPr lang="ko-KR" altLang="en-US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4" y="1857125"/>
            <a:ext cx="5999828" cy="36479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03092" y="2032259"/>
            <a:ext cx="34673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재무제표 공시일 </a:t>
            </a:r>
            <a:endParaRPr lang="en-US" altLang="ko-KR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일자 종가 </a:t>
            </a:r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181,000</a:t>
            </a:r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 = 181,000/381 = 475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97007" y="5295805"/>
            <a:ext cx="878431" cy="2092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97007" y="2667934"/>
            <a:ext cx="878431" cy="205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97007" y="3310486"/>
            <a:ext cx="878431" cy="2388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97007" y="4995351"/>
            <a:ext cx="878431" cy="184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42361" y="2032259"/>
            <a:ext cx="966029" cy="281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62923" y="2043266"/>
            <a:ext cx="966029" cy="281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3942" y="4754107"/>
            <a:ext cx="1960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하지만 이것이 </a:t>
            </a:r>
            <a:endParaRPr lang="en-US" altLang="ko-KR" sz="1800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atinLnBrk="1"/>
            <a:r>
              <a:rPr lang="ko-KR" altLang="en-US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분식회계라면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?</a:t>
            </a:r>
            <a:endParaRPr lang="ko-KR" altLang="en-US" sz="180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7580372" y="3429889"/>
            <a:ext cx="364067" cy="42813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0" y="-171400"/>
            <a:ext cx="9433619" cy="1050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20000"/>
              </a:spcBef>
            </a:pPr>
            <a:r>
              <a:rPr lang="ko-KR" altLang="en-US" dirty="0" smtClean="0"/>
              <a:t>사례 </a:t>
            </a:r>
            <a:r>
              <a:rPr lang="en-US" altLang="ko-KR" dirty="0" smtClean="0"/>
              <a:t>: PER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80292" y="1566513"/>
            <a:ext cx="6472908" cy="4291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5740" algn="ctr" fontAlgn="base" latinLnBrk="1">
              <a:tabLst>
                <a:tab pos="1103630" algn="l"/>
                <a:tab pos="5052060" algn="r"/>
                <a:tab pos="1103630" algn="l"/>
                <a:tab pos="5052060" algn="r"/>
              </a:tabLst>
            </a:pPr>
            <a:r>
              <a:rPr lang="ko-KR" altLang="en-US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투자지표 중 하나로 많이 사용하는 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PER(P/E)</a:t>
            </a:r>
            <a:endParaRPr lang="ko-KR" altLang="en-US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03092" y="2298649"/>
            <a:ext cx="3702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무슨 의미가 있나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7" y="2130416"/>
            <a:ext cx="5938412" cy="3769439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3586478" y="5623449"/>
            <a:ext cx="721912" cy="296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97007" y="2991990"/>
            <a:ext cx="878431" cy="205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342361" y="2374583"/>
            <a:ext cx="966029" cy="205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38210" y="2374582"/>
            <a:ext cx="998979" cy="320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309408" y="5339681"/>
            <a:ext cx="966029" cy="1565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09409" y="3534721"/>
            <a:ext cx="966029" cy="205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4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ss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0C0C0"/>
      </a:accent1>
      <a:accent2>
        <a:srgbClr val="9999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8A8AE7"/>
      </a:accent6>
      <a:hlink>
        <a:srgbClr val="B2B2B2"/>
      </a:hlink>
      <a:folHlink>
        <a:srgbClr val="808080"/>
      </a:folHlink>
    </a:clrScheme>
    <a:fontScheme name="dss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dss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s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s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0C0C0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21795</TotalTime>
  <Pages>24</Pages>
  <Words>1557</Words>
  <Application>Microsoft Office PowerPoint</Application>
  <PresentationFormat>A4 용지(210x297mm)</PresentationFormat>
  <Paragraphs>394</Paragraphs>
  <Slides>108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9" baseType="lpstr">
      <vt:lpstr>Monotype Sorts</vt:lpstr>
      <vt:lpstr>굴림</vt:lpstr>
      <vt:lpstr>나눔고딕 ExtraBold</vt:lpstr>
      <vt:lpstr>돋움</vt:lpstr>
      <vt:lpstr>맑은 고딕</vt:lpstr>
      <vt:lpstr>함초롬바탕</vt:lpstr>
      <vt:lpstr>Arial</vt:lpstr>
      <vt:lpstr>Cambria Math</vt:lpstr>
      <vt:lpstr>Times New Roman</vt:lpstr>
      <vt:lpstr>Wingdings</vt:lpstr>
      <vt:lpstr>dss</vt:lpstr>
      <vt:lpstr>인공지능과 재무회계</vt:lpstr>
      <vt:lpstr>개념들의 홍수</vt:lpstr>
      <vt:lpstr>모든 것은 연결되어 있다</vt:lpstr>
      <vt:lpstr>모든 것은 연결되어 있다</vt:lpstr>
      <vt:lpstr>이 와중에 패러다임 쉬프트</vt:lpstr>
      <vt:lpstr>이 와중에 패러다임 쉬프트</vt:lpstr>
      <vt:lpstr>빅 데이터(Big Data)란?</vt:lpstr>
      <vt:lpstr>빅 데이터(Big Data)란?</vt:lpstr>
      <vt:lpstr>빅 데이터(Big Data)란?</vt:lpstr>
      <vt:lpstr>해당 부분이 외국은  일찍부터 발달했어요</vt:lpstr>
      <vt:lpstr>외국</vt:lpstr>
      <vt:lpstr>외국</vt:lpstr>
      <vt:lpstr>린 스타트업의 프로세스</vt:lpstr>
      <vt:lpstr>린 스타트업의 프로세스</vt:lpstr>
      <vt:lpstr>린 스타트업의 프로세스</vt:lpstr>
      <vt:lpstr>고객을 알기 위해서는</vt:lpstr>
      <vt:lpstr>월마트</vt:lpstr>
      <vt:lpstr>월마트</vt:lpstr>
      <vt:lpstr>최근에 있었던 실제 사례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그런데 한국은?</vt:lpstr>
      <vt:lpstr>PowerPoint 프레젠테이션</vt:lpstr>
      <vt:lpstr>그런데 한국은?</vt:lpstr>
      <vt:lpstr>PowerPoint 프레젠테이션</vt:lpstr>
      <vt:lpstr>상황 바뀜</vt:lpstr>
      <vt:lpstr>환경 바뀜</vt:lpstr>
      <vt:lpstr>현재 한국의 기업 상태</vt:lpstr>
      <vt:lpstr>3. 뭔가 마법의 무언가 뾰로롱???</vt:lpstr>
      <vt:lpstr>수련의 세계</vt:lpstr>
      <vt:lpstr>그래서 어떻게 해야 하나요?</vt:lpstr>
      <vt:lpstr>PowerPoint 프레젠테이션</vt:lpstr>
      <vt:lpstr>PowerPoint 프레젠테이션</vt:lpstr>
      <vt:lpstr>PowerPoint 프레젠테이션</vt:lpstr>
      <vt:lpstr>그런 거 없어요</vt:lpstr>
      <vt:lpstr>데이터는 점진적인 개선의 도구</vt:lpstr>
      <vt:lpstr>점점 사장님의 마인드로…</vt:lpstr>
      <vt:lpstr>사장님은 왜 무서운가?</vt:lpstr>
      <vt:lpstr>돈으로 이야기 해줘야 한다</vt:lpstr>
      <vt:lpstr>왜 작아지는 걸까?</vt:lpstr>
      <vt:lpstr>PowerPoint 프레젠테이션</vt:lpstr>
      <vt:lpstr>애초에 Data Science라는 말을 생각해보자!</vt:lpstr>
      <vt:lpstr>과학의 방법론에 따라 일하기 때문</vt:lpstr>
      <vt:lpstr>그런데 대부분의 회사들은…</vt:lpstr>
      <vt:lpstr>마음속의 거리</vt:lpstr>
      <vt:lpstr>좋은 비유 대상</vt:lpstr>
      <vt:lpstr>PowerPoint 프레젠테이션</vt:lpstr>
      <vt:lpstr>현업의 데이터는 어떤 양상인가?</vt:lpstr>
      <vt:lpstr>1) 왜 없나?</vt:lpstr>
      <vt:lpstr>고민 없이 쓸 수 있는 데이터 레시피</vt:lpstr>
      <vt:lpstr>2) 왜 쓸수가 없나?</vt:lpstr>
      <vt:lpstr>데이터 분석의 목적은 기적의 창조가 아님</vt:lpstr>
      <vt:lpstr>B병원이 진료를 잘 합니다?</vt:lpstr>
      <vt:lpstr>나누어 뜯어보면</vt:lpstr>
      <vt:lpstr>Robert Capa</vt:lpstr>
      <vt:lpstr>Robert Capa</vt:lpstr>
      <vt:lpstr>여러분의 청바지는 무슨 브랜드?</vt:lpstr>
      <vt:lpstr>부동의 1위 판매 브랜드</vt:lpstr>
      <vt:lpstr>으잉?</vt:lpstr>
      <vt:lpstr>뱅뱅 이론</vt:lpstr>
      <vt:lpstr>죽이는 아이디어</vt:lpstr>
      <vt:lpstr>데이터를 기반으로 해라</vt:lpstr>
      <vt:lpstr>측정가능한 목표가 중요하다</vt:lpstr>
      <vt:lpstr>측정가능한 목표가 중요하다</vt:lpstr>
      <vt:lpstr>어떤 지표가 좋은가?</vt:lpstr>
      <vt:lpstr>중요한 것은 지식이 아님</vt:lpstr>
      <vt:lpstr>그러면 누구부터 데이터를 봐야 하나?</vt:lpstr>
      <vt:lpstr>어째서 인간은 똑똑해지게 되었을까?</vt:lpstr>
      <vt:lpstr>앞으로 나아가기 위해서</vt:lpstr>
      <vt:lpstr>앞으로 나아가기 위해서</vt:lpstr>
      <vt:lpstr>인공지능</vt:lpstr>
      <vt:lpstr>딥러닝 가능케한 3대장</vt:lpstr>
      <vt:lpstr>뭔가 뉴럴네트워크가 어쩌구 저쩌구..</vt:lpstr>
      <vt:lpstr>일단 단어부터 보통이 아닙니다.</vt:lpstr>
      <vt:lpstr>근데 이것도 한번 보시죠</vt:lpstr>
      <vt:lpstr>근데 이것도 한번 보시죠</vt:lpstr>
      <vt:lpstr>문제?</vt:lpstr>
      <vt:lpstr>딥러닝으로 만든 코드를 봅시다.</vt:lpstr>
      <vt:lpstr>딥러닝으로 만든 코드를 봅시다.</vt:lpstr>
      <vt:lpstr>사진만 보고도..</vt:lpstr>
      <vt:lpstr>PowerPoint 프레젠테이션</vt:lpstr>
      <vt:lpstr>일단 뉴럴넷의 한 컴포넌트는 일케 생겼다.</vt:lpstr>
      <vt:lpstr>요런게 모여서 이런게 되었다</vt:lpstr>
      <vt:lpstr>계속 층을 쌓아 나갈수도 있다</vt:lpstr>
      <vt:lpstr>딥러닝</vt:lpstr>
      <vt:lpstr>학습 전 Vs. 학습 후</vt:lpstr>
      <vt:lpstr>이제 회계로 눈을 돌려보자</vt:lpstr>
      <vt:lpstr>이제 회계로 눈을 돌려보자</vt:lpstr>
      <vt:lpstr>하지만 삽질에도 노하우는 있다</vt:lpstr>
      <vt:lpstr>회계와 AI?</vt:lpstr>
      <vt:lpstr>재무제표</vt:lpstr>
      <vt:lpstr>그러면 과학적 방법론 적용가능하지 않나?</vt:lpstr>
      <vt:lpstr>손익계산서의 구조</vt:lpstr>
      <vt:lpstr>사례 : PER</vt:lpstr>
      <vt:lpstr>사례 : PER</vt:lpstr>
      <vt:lpstr>잔여이익모형(Residual Income Model)</vt:lpstr>
      <vt:lpstr>잔여이익모형(Residual Income Model)</vt:lpstr>
      <vt:lpstr>잔여이익모형의 변형</vt:lpstr>
      <vt:lpstr>자기자본비용 계산의 어려움 : CAPM 한계</vt:lpstr>
      <vt:lpstr>자기자본비용 계산의 어려움 : 현실적인 솔루션</vt:lpstr>
      <vt:lpstr>분식예측관련 학술 논문의 주요 특징</vt:lpstr>
      <vt:lpstr>연구모형 예시 1 </vt:lpstr>
      <vt:lpstr>연구모형 예시 2 </vt:lpstr>
      <vt:lpstr>어떠 조합이 AI가 가장 효과적일까?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 Design Considerations</dc:title>
  <dc:creator>user</dc:creator>
  <cp:lastModifiedBy>kts</cp:lastModifiedBy>
  <cp:revision>744</cp:revision>
  <cp:lastPrinted>1998-11-17T04:40:55Z</cp:lastPrinted>
  <dcterms:created xsi:type="dcterms:W3CDTF">1995-11-30T12:56:40Z</dcterms:created>
  <dcterms:modified xsi:type="dcterms:W3CDTF">2018-05-18T08:18:32Z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ksshin@mm.ewha.ac.kr</vt:lpwstr>
  </property>
  <property fmtid="{D5CDD505-2E9C-101B-9397-08002B2CF9AE}" pid="8" name="HomePage">
    <vt:lpwstr>mm.ewha.ac.kr/~ksshin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8421504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D:\신경식\tutorial\인공지능기법\web</vt:lpwstr>
  </property>
  <property fmtid="{D5CDD505-2E9C-101B-9397-08002B2CF9AE}" pid="22" name="EncodingType">
    <vt:i4>-99</vt:i4>
  </property>
</Properties>
</file>